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60"/>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315" r:id="rId19"/>
    <p:sldId id="276" r:id="rId20"/>
    <p:sldId id="282" r:id="rId21"/>
    <p:sldId id="277" r:id="rId22"/>
    <p:sldId id="278" r:id="rId23"/>
    <p:sldId id="312" r:id="rId24"/>
    <p:sldId id="313" r:id="rId25"/>
    <p:sldId id="314" r:id="rId26"/>
    <p:sldId id="316" r:id="rId27"/>
    <p:sldId id="321" r:id="rId28"/>
    <p:sldId id="322" r:id="rId29"/>
    <p:sldId id="333" r:id="rId30"/>
    <p:sldId id="323" r:id="rId31"/>
    <p:sldId id="317" r:id="rId32"/>
    <p:sldId id="318" r:id="rId33"/>
    <p:sldId id="319" r:id="rId34"/>
    <p:sldId id="334" r:id="rId35"/>
    <p:sldId id="335" r:id="rId36"/>
    <p:sldId id="320"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24" r:id="rId50"/>
    <p:sldId id="325" r:id="rId51"/>
    <p:sldId id="326" r:id="rId52"/>
    <p:sldId id="327" r:id="rId53"/>
    <p:sldId id="328" r:id="rId54"/>
    <p:sldId id="267" r:id="rId55"/>
    <p:sldId id="329" r:id="rId56"/>
    <p:sldId id="330" r:id="rId57"/>
    <p:sldId id="331" r:id="rId58"/>
    <p:sldId id="332" r:id="rId59"/>
  </p:sldIdLst>
  <p:sldSz cx="9144000" cy="6858000" type="screen4x3"/>
  <p:notesSz cx="6858000" cy="9144000"/>
  <p:embeddedFontLst>
    <p:embeddedFont>
      <p:font typeface="Arial Black" panose="020B0A04020102020204" pitchFamily="34" charset="0"/>
      <p:bold r:id="rId61"/>
    </p:embeddedFont>
    <p:embeddedFont>
      <p:font typeface="Century Gothic" panose="020B0502020202020204" pitchFamily="34" charset="0"/>
      <p:regular r:id="rId62"/>
      <p:bold r:id="rId63"/>
      <p:italic r:id="rId64"/>
      <p:boldItalic r:id="rId65"/>
    </p:embeddedFont>
    <p:embeddedFont>
      <p:font typeface="GavadonUltraKt" panose="00000400000000000000" pitchFamily="2" charset="0"/>
      <p:regular r:id="rId66"/>
    </p:embeddedFont>
    <p:embeddedFont>
      <p:font typeface="HGS創英ﾌﾟﾚｾﾞﾝｽEB" panose="02020800000000000000" pitchFamily="18" charset="-128"/>
      <p:regular r:id="rId67"/>
    </p:embeddedFont>
    <p:embeddedFont>
      <p:font typeface="HG明朝E" panose="02020909000000000000" pitchFamily="17" charset="-128"/>
      <p:regular r:id="rId68"/>
    </p:embeddedFont>
    <p:embeddedFont>
      <p:font typeface="メイリオ" panose="020B0604030504040204" pitchFamily="50" charset="-128"/>
      <p:regular r:id="rId69"/>
      <p:bold r:id="rId70"/>
      <p:italic r:id="rId71"/>
      <p:boldItalic r:id="rId72"/>
    </p:embeddedFont>
    <p:embeddedFont>
      <p:font typeface="游ゴシック" panose="020B0400000000000000" pitchFamily="50" charset="-128"/>
      <p:regular r:id="rId73"/>
      <p:bold r:id="rId7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E9E8D8-3C93-40A6-A5CA-FB8A1731451C}" v="79" dt="2020-02-17T09:50:33.73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4" autoAdjust="0"/>
    <p:restoredTop sz="94660"/>
  </p:normalViewPr>
  <p:slideViewPr>
    <p:cSldViewPr snapToGrid="0">
      <p:cViewPr varScale="1">
        <p:scale>
          <a:sx n="77" d="100"/>
          <a:sy n="77" d="100"/>
        </p:scale>
        <p:origin x="3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6.fntdata"/><Relationship Id="rId74" Type="http://schemas.openxmlformats.org/officeDocument/2006/relationships/font" Target="fonts/font14.fntdata"/><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2020/2/17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2020/2/17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2020/2/17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2020/2/17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mn-ea"/>
                <a:ea typeface="+mn-ea"/>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mn-ea"/>
                <a:ea typeface="+mn-ea"/>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oleObject" Target="../embeddings/oleObject1.bin"/><Relationship Id="rId7" Type="http://schemas.openxmlformats.org/officeDocument/2006/relationships/image" Target="../media/image34.png"/><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wmf"/><Relationship Id="rId11" Type="http://schemas.openxmlformats.org/officeDocument/2006/relationships/oleObject" Target="../embeddings/oleObject4.bin"/><Relationship Id="rId5" Type="http://schemas.openxmlformats.org/officeDocument/2006/relationships/oleObject" Target="../embeddings/oleObject2.bin"/><Relationship Id="rId10" Type="http://schemas.openxmlformats.org/officeDocument/2006/relationships/image" Target="../media/image32.wmf"/><Relationship Id="rId4" Type="http://schemas.openxmlformats.org/officeDocument/2006/relationships/image" Target="../media/image30.wmf"/><Relationship Id="rId9"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2.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3.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0.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jpg"/></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13" Type="http://schemas.microsoft.com/office/2007/relationships/hdphoto" Target="../media/hdphoto6.wdp"/><Relationship Id="rId18" Type="http://schemas.openxmlformats.org/officeDocument/2006/relationships/image" Target="../media/image64.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1.png"/><Relationship Id="rId17" Type="http://schemas.microsoft.com/office/2007/relationships/hdphoto" Target="../media/hdphoto8.wdp"/><Relationship Id="rId2" Type="http://schemas.openxmlformats.org/officeDocument/2006/relationships/image" Target="../media/image56.png"/><Relationship Id="rId16"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58.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60.png"/><Relationship Id="rId4" Type="http://schemas.openxmlformats.org/officeDocument/2006/relationships/image" Target="../media/image57.png"/><Relationship Id="rId9" Type="http://schemas.microsoft.com/office/2007/relationships/hdphoto" Target="../media/hdphoto4.wdp"/><Relationship Id="rId1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7939227"/>
              </p:ext>
            </p:extLst>
          </p:nvPr>
        </p:nvGraphicFramePr>
        <p:xfrm>
          <a:off x="599845" y="969361"/>
          <a:ext cx="6322378" cy="445008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r>
                        <a:rPr kumimoji="1" lang="en-US" altLang="ja-JP" sz="800">
                          <a:latin typeface="+mn-ea"/>
                          <a:ea typeface="+mn-ea"/>
                        </a:rPr>
                        <a:t>2020.1.28</a:t>
                      </a:r>
                      <a:endParaRPr kumimoji="1" lang="ja-JP" altLang="en-US" sz="800" dirty="0">
                        <a:latin typeface="+mn-ea"/>
                        <a:ea typeface="+mn-ea"/>
                      </a:endParaRPr>
                    </a:p>
                  </a:txBody>
                  <a:tcPr/>
                </a:tc>
                <a:tc>
                  <a:txBody>
                    <a:bodyPr/>
                    <a:lstStyle/>
                    <a:p>
                      <a:r>
                        <a:rPr kumimoji="1" lang="ja-JP" altLang="en-US" sz="800">
                          <a:latin typeface="+mn-ea"/>
                          <a:ea typeface="+mn-ea"/>
                        </a:rPr>
                        <a:t>・怪獣やられ移植。（</a:t>
                      </a:r>
                      <a:r>
                        <a:rPr kumimoji="1" lang="en-US" altLang="ja-JP" sz="800">
                          <a:latin typeface="+mn-ea"/>
                          <a:ea typeface="+mn-ea"/>
                        </a:rPr>
                        <a:t>P.21</a:t>
                      </a:r>
                      <a:r>
                        <a:rPr kumimoji="1" lang="ja-JP" altLang="en-US" sz="800">
                          <a:latin typeface="+mn-ea"/>
                          <a:ea typeface="+mn-ea"/>
                        </a:rPr>
                        <a:t>～</a:t>
                      </a:r>
                      <a:r>
                        <a:rPr kumimoji="1" lang="en-US" altLang="ja-JP" sz="800">
                          <a:latin typeface="+mn-ea"/>
                          <a:ea typeface="+mn-ea"/>
                        </a:rPr>
                        <a:t>22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r>
                        <a:rPr kumimoji="1" lang="en-US" altLang="ja-JP" sz="800">
                          <a:latin typeface="+mn-ea"/>
                          <a:ea typeface="+mn-ea"/>
                        </a:rPr>
                        <a:t>2020.2.3</a:t>
                      </a:r>
                      <a:endParaRPr kumimoji="1" lang="ja-JP" altLang="en-US" sz="800" dirty="0">
                        <a:latin typeface="+mn-ea"/>
                        <a:ea typeface="+mn-ea"/>
                      </a:endParaRPr>
                    </a:p>
                  </a:txBody>
                  <a:tcPr/>
                </a:tc>
                <a:tc>
                  <a:txBody>
                    <a:bodyPr/>
                    <a:lstStyle/>
                    <a:p>
                      <a:r>
                        <a:rPr kumimoji="1" lang="ja-JP" altLang="en-US" sz="800">
                          <a:latin typeface="+mn-ea"/>
                          <a:ea typeface="+mn-ea"/>
                        </a:rPr>
                        <a:t>・キャラ詳細、部位選択関連仕様修正。（</a:t>
                      </a:r>
                      <a:r>
                        <a:rPr kumimoji="1" lang="en-US" altLang="ja-JP" sz="800">
                          <a:latin typeface="+mn-ea"/>
                          <a:ea typeface="+mn-ea"/>
                        </a:rPr>
                        <a:t>P.23</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8866153"/>
                  </a:ext>
                </a:extLst>
              </a:tr>
              <a:tr h="0">
                <a:tc>
                  <a:txBody>
                    <a:bodyPr/>
                    <a:lstStyle/>
                    <a:p>
                      <a:r>
                        <a:rPr kumimoji="1" lang="en-US" altLang="ja-JP" sz="800">
                          <a:latin typeface="+mn-ea"/>
                          <a:ea typeface="+mn-ea"/>
                        </a:rPr>
                        <a:t>2020.2.6</a:t>
                      </a:r>
                      <a:endParaRPr kumimoji="1" lang="ja-JP" altLang="en-US" sz="800" dirty="0">
                        <a:latin typeface="+mn-ea"/>
                        <a:ea typeface="+mn-ea"/>
                      </a:endParaRPr>
                    </a:p>
                  </a:txBody>
                  <a:tcPr/>
                </a:tc>
                <a:tc>
                  <a:txBody>
                    <a:bodyPr/>
                    <a:lstStyle/>
                    <a:p>
                      <a:r>
                        <a:rPr kumimoji="1" lang="ja-JP" altLang="en-US" sz="800">
                          <a:latin typeface="+mn-ea"/>
                          <a:ea typeface="+mn-ea"/>
                        </a:rPr>
                        <a:t>・バトル画面にバフの表示を追記（</a:t>
                      </a:r>
                      <a:r>
                        <a:rPr kumimoji="1" lang="en-US" altLang="ja-JP" sz="800">
                          <a:latin typeface="+mn-ea"/>
                          <a:ea typeface="+mn-ea"/>
                        </a:rPr>
                        <a:t>P.24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・バフの表示方法について追記。（</a:t>
                      </a:r>
                      <a:r>
                        <a:rPr kumimoji="1" lang="en-US" altLang="ja-JP" sz="800">
                          <a:latin typeface="+mn-ea"/>
                          <a:ea typeface="+mn-ea"/>
                        </a:rPr>
                        <a:t>P.26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・キャラ詳細と部位選択にてバフの表示方法修正。</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P.27</a:t>
                      </a:r>
                      <a:r>
                        <a:rPr kumimoji="1" lang="ja-JP" altLang="en-US" sz="800">
                          <a:latin typeface="+mn-ea"/>
                          <a:ea typeface="+mn-ea"/>
                        </a:rPr>
                        <a:t>～</a:t>
                      </a:r>
                      <a:r>
                        <a:rPr kumimoji="1" lang="en-US" altLang="ja-JP" sz="800">
                          <a:latin typeface="+mn-ea"/>
                          <a:ea typeface="+mn-ea"/>
                        </a:rPr>
                        <a:t>30</a:t>
                      </a:r>
                      <a:r>
                        <a:rPr kumimoji="1" lang="ja-JP" altLang="en-US" sz="800">
                          <a:latin typeface="+mn-ea"/>
                          <a:ea typeface="+mn-ea"/>
                        </a:rPr>
                        <a:t>）</a:t>
                      </a:r>
                      <a:endParaRPr kumimoji="1" lang="en-US" altLang="ja-JP" sz="80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・エフェクトの表示方法について記載（</a:t>
                      </a:r>
                      <a:r>
                        <a:rPr kumimoji="1" lang="en-US" altLang="ja-JP" sz="800"/>
                        <a:t>P.39</a:t>
                      </a:r>
                      <a:r>
                        <a:rPr kumimoji="1" lang="ja-JP" altLang="en-US" sz="800"/>
                        <a:t>）</a:t>
                      </a:r>
                      <a:endParaRPr kumimoji="1" lang="en-US" altLang="ja-JP" sz="800"/>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907295995"/>
                  </a:ext>
                </a:extLst>
              </a:tr>
              <a:tr h="0">
                <a:tc>
                  <a:txBody>
                    <a:bodyPr/>
                    <a:lstStyle/>
                    <a:p>
                      <a:r>
                        <a:rPr kumimoji="1" lang="en-US" altLang="ja-JP" sz="800">
                          <a:latin typeface="+mn-ea"/>
                          <a:ea typeface="+mn-ea"/>
                        </a:rPr>
                        <a:t>2020.2.6b</a:t>
                      </a:r>
                      <a:endParaRPr kumimoji="1" lang="ja-JP" altLang="en-US" sz="800" dirty="0">
                        <a:latin typeface="+mn-ea"/>
                        <a:ea typeface="+mn-ea"/>
                      </a:endParaRPr>
                    </a:p>
                  </a:txBody>
                  <a:tcPr/>
                </a:tc>
                <a:tc>
                  <a:txBody>
                    <a:bodyPr/>
                    <a:lstStyle/>
                    <a:p>
                      <a:r>
                        <a:rPr kumimoji="1" lang="ja-JP" altLang="en-US" sz="800">
                          <a:latin typeface="+mn-ea"/>
                          <a:ea typeface="+mn-ea"/>
                        </a:rPr>
                        <a:t>・やられ演出の際のエフェクトについて記載。（</a:t>
                      </a:r>
                      <a:r>
                        <a:rPr kumimoji="1" lang="en-US" altLang="ja-JP" sz="800">
                          <a:latin typeface="+mn-ea"/>
                          <a:ea typeface="+mn-ea"/>
                        </a:rPr>
                        <a:t>P.6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・バトルカメラ仕様と統合。（</a:t>
                      </a:r>
                      <a:r>
                        <a:rPr kumimoji="1" lang="en-US" altLang="ja-JP" sz="800">
                          <a:latin typeface="+mn-ea"/>
                          <a:ea typeface="+mn-ea"/>
                        </a:rPr>
                        <a:t>P.31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44446053"/>
                  </a:ext>
                </a:extLst>
              </a:tr>
              <a:tr h="0">
                <a:tc>
                  <a:txBody>
                    <a:bodyPr/>
                    <a:lstStyle/>
                    <a:p>
                      <a:r>
                        <a:rPr kumimoji="1" lang="en-US" altLang="ja-JP" sz="800">
                          <a:latin typeface="+mn-ea"/>
                          <a:ea typeface="+mn-ea"/>
                        </a:rPr>
                        <a:t>2020.2.8</a:t>
                      </a:r>
                      <a:endParaRPr kumimoji="1" lang="ja-JP" altLang="en-US" sz="800" dirty="0">
                        <a:latin typeface="+mn-ea"/>
                        <a:ea typeface="+mn-ea"/>
                      </a:endParaRPr>
                    </a:p>
                  </a:txBody>
                  <a:tcPr/>
                </a:tc>
                <a:tc>
                  <a:txBody>
                    <a:bodyPr/>
                    <a:lstStyle/>
                    <a:p>
                      <a:r>
                        <a:rPr kumimoji="1" lang="ja-JP" altLang="en-US" sz="800">
                          <a:latin typeface="+mn-ea"/>
                          <a:ea typeface="+mn-ea"/>
                        </a:rPr>
                        <a:t>・勝利演出時の</a:t>
                      </a:r>
                      <a:r>
                        <a:rPr kumimoji="1" lang="en-US" altLang="ja-JP" sz="800">
                          <a:latin typeface="+mn-ea"/>
                          <a:ea typeface="+mn-ea"/>
                        </a:rPr>
                        <a:t>TR</a:t>
                      </a:r>
                      <a:r>
                        <a:rPr kumimoji="1" lang="ja-JP" altLang="en-US" sz="800">
                          <a:latin typeface="+mn-ea"/>
                          <a:ea typeface="+mn-ea"/>
                        </a:rPr>
                        <a:t>衣装削除、</a:t>
                      </a:r>
                      <a:r>
                        <a:rPr kumimoji="1" lang="en-US" altLang="ja-JP" sz="800">
                          <a:latin typeface="+mn-ea"/>
                          <a:ea typeface="+mn-ea"/>
                        </a:rPr>
                        <a:t>MVP</a:t>
                      </a:r>
                      <a:r>
                        <a:rPr kumimoji="1" lang="ja-JP" altLang="en-US" sz="800">
                          <a:latin typeface="+mn-ea"/>
                          <a:ea typeface="+mn-ea"/>
                        </a:rPr>
                        <a:t>の演出修正。（</a:t>
                      </a:r>
                      <a:r>
                        <a:rPr kumimoji="1" lang="en-US" altLang="ja-JP" sz="800">
                          <a:latin typeface="+mn-ea"/>
                          <a:ea typeface="+mn-ea"/>
                        </a:rPr>
                        <a:t>P.6</a:t>
                      </a:r>
                      <a:r>
                        <a:rPr kumimoji="1" lang="ja-JP" altLang="en-US" sz="800">
                          <a:latin typeface="+mn-ea"/>
                          <a:ea typeface="+mn-ea"/>
                        </a:rPr>
                        <a:t>～</a:t>
                      </a:r>
                      <a:r>
                        <a:rPr kumimoji="1" lang="en-US" altLang="ja-JP" sz="800">
                          <a:latin typeface="+mn-ea"/>
                          <a:ea typeface="+mn-ea"/>
                        </a:rPr>
                        <a:t>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5544210"/>
                  </a:ext>
                </a:extLst>
              </a:tr>
              <a:tr h="0">
                <a:tc>
                  <a:txBody>
                    <a:bodyPr/>
                    <a:lstStyle/>
                    <a:p>
                      <a:r>
                        <a:rPr kumimoji="1" lang="en-US" altLang="ja-JP" sz="800">
                          <a:latin typeface="+mn-ea"/>
                          <a:ea typeface="+mn-ea"/>
                        </a:rPr>
                        <a:t>2020.2.12</a:t>
                      </a:r>
                      <a:endParaRPr kumimoji="1" lang="ja-JP" altLang="en-US" sz="800" dirty="0">
                        <a:latin typeface="+mn-ea"/>
                        <a:ea typeface="+mn-ea"/>
                      </a:endParaRPr>
                    </a:p>
                  </a:txBody>
                  <a:tcPr/>
                </a:tc>
                <a:tc>
                  <a:txBody>
                    <a:bodyPr/>
                    <a:lstStyle/>
                    <a:p>
                      <a:r>
                        <a:rPr kumimoji="1" lang="ja-JP" altLang="en-US" sz="800">
                          <a:latin typeface="+mn-ea"/>
                          <a:ea typeface="+mn-ea"/>
                        </a:rPr>
                        <a:t>・画面フロー修正（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・バトル画面更新。（</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・バトルキャラ詳細画面更新。（</a:t>
                      </a:r>
                      <a:r>
                        <a:rPr kumimoji="1" lang="en-US" altLang="ja-JP" sz="800">
                          <a:latin typeface="+mn-ea"/>
                          <a:ea typeface="+mn-ea"/>
                        </a:rPr>
                        <a:t>P.28</a:t>
                      </a:r>
                      <a:r>
                        <a:rPr kumimoji="1" lang="ja-JP" altLang="en-US" sz="800">
                          <a:latin typeface="+mn-ea"/>
                          <a:ea typeface="+mn-ea"/>
                        </a:rPr>
                        <a:t>～</a:t>
                      </a:r>
                      <a:r>
                        <a:rPr kumimoji="1" lang="en-US" altLang="ja-JP" sz="800">
                          <a:latin typeface="+mn-ea"/>
                          <a:ea typeface="+mn-ea"/>
                        </a:rPr>
                        <a:t>29</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・キャラ情報作成。（</a:t>
                      </a:r>
                      <a:r>
                        <a:rPr kumimoji="1" lang="en-US" altLang="ja-JP" sz="800">
                          <a:latin typeface="+mn-ea"/>
                          <a:ea typeface="+mn-ea"/>
                        </a:rPr>
                        <a:t>P.31</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・選択中</a:t>
                      </a:r>
                      <a:r>
                        <a:rPr kumimoji="1" lang="en-US" altLang="ja-JP" sz="800">
                          <a:latin typeface="+mn-ea"/>
                          <a:ea typeface="+mn-ea"/>
                        </a:rPr>
                        <a:t>TR</a:t>
                      </a:r>
                      <a:r>
                        <a:rPr kumimoji="1" lang="ja-JP" altLang="en-US" sz="800">
                          <a:latin typeface="+mn-ea"/>
                          <a:ea typeface="+mn-ea"/>
                        </a:rPr>
                        <a:t>情報作成。（</a:t>
                      </a:r>
                      <a:r>
                        <a:rPr kumimoji="1" lang="en-US" altLang="ja-JP" sz="800">
                          <a:latin typeface="+mn-ea"/>
                          <a:ea typeface="+mn-ea"/>
                        </a:rPr>
                        <a:t>P.32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422723543"/>
                  </a:ext>
                </a:extLst>
              </a:tr>
              <a:tr h="0">
                <a:tc>
                  <a:txBody>
                    <a:bodyPr/>
                    <a:lstStyle/>
                    <a:p>
                      <a:r>
                        <a:rPr kumimoji="1" lang="en-US" altLang="ja-JP" sz="800">
                          <a:latin typeface="+mn-ea"/>
                          <a:ea typeface="+mn-ea"/>
                        </a:rPr>
                        <a:t>2020.2.12b</a:t>
                      </a:r>
                      <a:endParaRPr kumimoji="1" lang="ja-JP" altLang="en-US" sz="800" dirty="0">
                        <a:latin typeface="+mn-ea"/>
                        <a:ea typeface="+mn-ea"/>
                      </a:endParaRPr>
                    </a:p>
                  </a:txBody>
                  <a:tcPr/>
                </a:tc>
                <a:tc>
                  <a:txBody>
                    <a:bodyPr/>
                    <a:lstStyle/>
                    <a:p>
                      <a:r>
                        <a:rPr kumimoji="1" lang="ja-JP" altLang="en-US" sz="800">
                          <a:latin typeface="+mn-ea"/>
                          <a:ea typeface="+mn-ea"/>
                        </a:rPr>
                        <a:t>・固定カメラ切替について追記。（</a:t>
                      </a:r>
                      <a:r>
                        <a:rPr kumimoji="1" lang="en-US" altLang="ja-JP" sz="800">
                          <a:latin typeface="+mn-ea"/>
                          <a:ea typeface="+mn-ea"/>
                        </a:rPr>
                        <a:t>P.</a:t>
                      </a:r>
                      <a:r>
                        <a:rPr kumimoji="1" lang="en-US" altLang="ja-JP" sz="800" strike="sngStrike">
                          <a:latin typeface="+mn-ea"/>
                          <a:ea typeface="+mn-ea"/>
                        </a:rPr>
                        <a:t>37</a:t>
                      </a:r>
                      <a:r>
                        <a:rPr kumimoji="1" lang="ja-JP" altLang="en-US" sz="800">
                          <a:latin typeface="+mn-ea"/>
                          <a:ea typeface="+mn-ea"/>
                        </a:rPr>
                        <a:t>→</a:t>
                      </a:r>
                      <a:r>
                        <a:rPr kumimoji="1" lang="en-US" altLang="ja-JP" sz="800">
                          <a:latin typeface="+mn-ea"/>
                          <a:ea typeface="+mn-ea"/>
                        </a:rPr>
                        <a:t>49</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27770722"/>
                  </a:ext>
                </a:extLst>
              </a:tr>
              <a:tr h="0">
                <a:tc>
                  <a:txBody>
                    <a:bodyPr/>
                    <a:lstStyle/>
                    <a:p>
                      <a:r>
                        <a:rPr kumimoji="1" lang="en-US" altLang="ja-JP" sz="800">
                          <a:latin typeface="+mn-ea"/>
                          <a:ea typeface="+mn-ea"/>
                        </a:rPr>
                        <a:t>2020.2.12c</a:t>
                      </a:r>
                      <a:endParaRPr kumimoji="1" lang="ja-JP" altLang="en-US" sz="800" dirty="0">
                        <a:latin typeface="+mn-ea"/>
                        <a:ea typeface="+mn-ea"/>
                      </a:endParaRPr>
                    </a:p>
                  </a:txBody>
                  <a:tcPr/>
                </a:tc>
                <a:tc>
                  <a:txBody>
                    <a:bodyPr/>
                    <a:lstStyle/>
                    <a:p>
                      <a:r>
                        <a:rPr kumimoji="1" lang="ja-JP" altLang="en-US" sz="800">
                          <a:latin typeface="+mn-ea"/>
                          <a:ea typeface="+mn-ea"/>
                        </a:rPr>
                        <a:t>・バトルメニュー仕様統合（</a:t>
                      </a:r>
                      <a:r>
                        <a:rPr kumimoji="1" lang="en-US" altLang="ja-JP" sz="800" dirty="0">
                          <a:latin typeface="+mn-ea"/>
                          <a:ea typeface="+mn-ea"/>
                        </a:rPr>
                        <a:t>P.34</a:t>
                      </a:r>
                      <a:r>
                        <a:rPr kumimoji="1" lang="ja-JP" altLang="en-US" sz="800">
                          <a:latin typeface="+mn-ea"/>
                          <a:ea typeface="+mn-ea"/>
                        </a:rPr>
                        <a:t>～</a:t>
                      </a:r>
                      <a:r>
                        <a:rPr kumimoji="1" lang="en-US" altLang="ja-JP" sz="800" dirty="0">
                          <a:latin typeface="+mn-ea"/>
                          <a:ea typeface="+mn-ea"/>
                        </a:rPr>
                        <a:t>45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　　→</a:t>
                      </a:r>
                      <a:r>
                        <a:rPr kumimoji="1" lang="en-US" altLang="ja-JP" sz="800" dirty="0">
                          <a:latin typeface="+mn-ea"/>
                          <a:ea typeface="+mn-ea"/>
                        </a:rPr>
                        <a:t>0212</a:t>
                      </a:r>
                      <a:r>
                        <a:rPr kumimoji="1" lang="ja-JP" altLang="en-US" sz="800">
                          <a:latin typeface="+mn-ea"/>
                          <a:ea typeface="+mn-ea"/>
                        </a:rPr>
                        <a:t>：</a:t>
                      </a:r>
                      <a:r>
                        <a:rPr kumimoji="1" lang="ja-JP" altLang="en-US" sz="800"/>
                        <a:t>サウンドの段階の記載を修正。（</a:t>
                      </a:r>
                      <a:r>
                        <a:rPr kumimoji="1" lang="en-US" altLang="ja-JP" sz="800" dirty="0"/>
                        <a:t>P.41</a:t>
                      </a:r>
                      <a:r>
                        <a:rPr kumimoji="1" lang="ja-JP" altLang="en-US" sz="800"/>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37896338"/>
                  </a:ext>
                </a:extLst>
              </a:tr>
              <a:tr h="0">
                <a:tc>
                  <a:txBody>
                    <a:bodyPr/>
                    <a:lstStyle/>
                    <a:p>
                      <a:r>
                        <a:rPr kumimoji="1" lang="en-US" altLang="ja-JP" sz="800" dirty="0">
                          <a:latin typeface="+mn-ea"/>
                          <a:ea typeface="+mn-ea"/>
                        </a:rPr>
                        <a:t>2020.2.14</a:t>
                      </a:r>
                    </a:p>
                  </a:txBody>
                  <a:tcPr/>
                </a:tc>
                <a:tc>
                  <a:txBody>
                    <a:bodyPr/>
                    <a:lstStyle/>
                    <a:p>
                      <a:r>
                        <a:rPr kumimoji="1" lang="ja-JP" altLang="en-US" sz="800">
                          <a:latin typeface="+mn-ea"/>
                          <a:ea typeface="+mn-ea"/>
                        </a:rPr>
                        <a:t>・追加</a:t>
                      </a:r>
                      <a:r>
                        <a:rPr kumimoji="1" lang="en-US" altLang="ja-JP" sz="800" dirty="0">
                          <a:latin typeface="+mn-ea"/>
                          <a:ea typeface="+mn-ea"/>
                        </a:rPr>
                        <a:t>HP</a:t>
                      </a:r>
                      <a:r>
                        <a:rPr kumimoji="1" lang="ja-JP" altLang="en-US" sz="800">
                          <a:latin typeface="+mn-ea"/>
                          <a:ea typeface="+mn-ea"/>
                        </a:rPr>
                        <a:t>のバーについて記載。（</a:t>
                      </a:r>
                      <a:r>
                        <a:rPr kumimoji="1" lang="en-US" altLang="ja-JP" sz="800" dirty="0">
                          <a:latin typeface="+mn-ea"/>
                          <a:ea typeface="+mn-ea"/>
                        </a:rPr>
                        <a:t>P.25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・音量の初期値について記載修正。（</a:t>
                      </a:r>
                      <a:r>
                        <a:rPr kumimoji="1" lang="en-US" altLang="ja-JP" sz="800" dirty="0">
                          <a:latin typeface="+mn-ea"/>
                          <a:ea typeface="+mn-ea"/>
                        </a:rPr>
                        <a:t>P.41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097437539"/>
                  </a:ext>
                </a:extLst>
              </a:tr>
              <a:tr h="0">
                <a:tc>
                  <a:txBody>
                    <a:bodyPr/>
                    <a:lstStyle/>
                    <a:p>
                      <a:r>
                        <a:rPr kumimoji="1" lang="en-US" altLang="ja-JP" sz="800">
                          <a:latin typeface="+mn-ea"/>
                          <a:ea typeface="+mn-ea"/>
                        </a:rPr>
                        <a:t>2020.2.17</a:t>
                      </a:r>
                      <a:endParaRPr kumimoji="1" lang="en-US" altLang="ja-JP" sz="800" dirty="0">
                        <a:latin typeface="+mn-ea"/>
                        <a:ea typeface="+mn-ea"/>
                      </a:endParaRPr>
                    </a:p>
                  </a:txBody>
                  <a:tcPr/>
                </a:tc>
                <a:tc>
                  <a:txBody>
                    <a:bodyPr/>
                    <a:lstStyle/>
                    <a:p>
                      <a:r>
                        <a:rPr kumimoji="1" lang="ja-JP" altLang="en-US" sz="800">
                          <a:latin typeface="+mn-ea"/>
                          <a:ea typeface="+mn-ea"/>
                        </a:rPr>
                        <a:t>・バトル画面の</a:t>
                      </a:r>
                      <a:r>
                        <a:rPr kumimoji="1" lang="en-US" altLang="ja-JP" sz="800">
                          <a:latin typeface="+mn-ea"/>
                          <a:ea typeface="+mn-ea"/>
                        </a:rPr>
                        <a:t>ID0</a:t>
                      </a:r>
                      <a:r>
                        <a:rPr kumimoji="1" lang="ja-JP" altLang="en-US" sz="800">
                          <a:latin typeface="+mn-ea"/>
                          <a:ea typeface="+mn-ea"/>
                        </a:rPr>
                        <a:t>**軽の</a:t>
                      </a:r>
                      <a:r>
                        <a:rPr kumimoji="1" lang="en-US" altLang="ja-JP" sz="800">
                          <a:latin typeface="+mn-ea"/>
                          <a:ea typeface="+mn-ea"/>
                        </a:rPr>
                        <a:t>ID</a:t>
                      </a:r>
                      <a:r>
                        <a:rPr kumimoji="1" lang="ja-JP" altLang="en-US" sz="800">
                          <a:latin typeface="+mn-ea"/>
                          <a:ea typeface="+mn-ea"/>
                        </a:rPr>
                        <a:t>を</a:t>
                      </a:r>
                      <a:r>
                        <a:rPr kumimoji="1" lang="en-US" altLang="ja-JP" sz="800">
                          <a:latin typeface="+mn-ea"/>
                          <a:ea typeface="+mn-ea"/>
                        </a:rPr>
                        <a:t>1**</a:t>
                      </a:r>
                      <a:r>
                        <a:rPr kumimoji="1" lang="ja-JP" altLang="en-US" sz="800">
                          <a:latin typeface="+mn-ea"/>
                          <a:ea typeface="+mn-ea"/>
                        </a:rPr>
                        <a:t>に修正。</a:t>
                      </a:r>
                      <a:endParaRPr kumimoji="1" lang="en-US" altLang="ja-JP" sz="800" dirty="0">
                        <a:latin typeface="+mn-ea"/>
                        <a:ea typeface="+mn-ea"/>
                      </a:endParaRPr>
                    </a:p>
                  </a:txBody>
                  <a:tcPr/>
                </a:tc>
                <a:tc>
                  <a:txBody>
                    <a:bodyPr/>
                    <a:lstStyle/>
                    <a:p>
                      <a:r>
                        <a:rPr kumimoji="1" lang="en-US" altLang="ja-JP" sz="800">
                          <a:latin typeface="+mn-ea"/>
                          <a:ea typeface="+mn-ea"/>
                        </a:rPr>
                        <a:t>【GP01】</a:t>
                      </a:r>
                      <a:r>
                        <a:rPr kumimoji="1" lang="ja-JP" altLang="en-US" sz="800">
                          <a:latin typeface="+mn-ea"/>
                          <a:ea typeface="+mn-ea"/>
                        </a:rPr>
                        <a:t>画面</a:t>
                      </a:r>
                      <a:r>
                        <a:rPr kumimoji="1" lang="en-US" altLang="ja-JP" sz="800">
                          <a:latin typeface="+mn-ea"/>
                          <a:ea typeface="+mn-ea"/>
                        </a:rPr>
                        <a:t>ID_20200217.xlsx</a:t>
                      </a:r>
                      <a:r>
                        <a:rPr kumimoji="1" lang="ja-JP" altLang="en-US" sz="800">
                          <a:latin typeface="+mn-ea"/>
                          <a:ea typeface="+mn-ea"/>
                        </a:rPr>
                        <a:t>も修正</a:t>
                      </a:r>
                      <a:endParaRPr kumimoji="1" lang="en-US" altLang="ja-JP" sz="800">
                        <a:latin typeface="+mn-ea"/>
                        <a:ea typeface="+mn-ea"/>
                      </a:endParaRPr>
                    </a:p>
                  </a:txBody>
                  <a:tcPr/>
                </a:tc>
                <a:extLst>
                  <a:ext uri="{0D108BD9-81ED-4DB2-BD59-A6C34878D82A}">
                    <a16:rowId xmlns:a16="http://schemas.microsoft.com/office/drawing/2014/main" val="1139444955"/>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
        <p:nvSpPr>
          <p:cNvPr id="35" name="テキスト ボックス 34">
            <a:extLst>
              <a:ext uri="{FF2B5EF4-FFF2-40B4-BE49-F238E27FC236}">
                <a16:creationId xmlns:a16="http://schemas.microsoft.com/office/drawing/2014/main" id="{F2A87952-2A85-4D41-A660-8C07C7227DC6}"/>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
        <p:nvSpPr>
          <p:cNvPr id="42" name="テキスト ボックス 41">
            <a:extLst>
              <a:ext uri="{FF2B5EF4-FFF2-40B4-BE49-F238E27FC236}">
                <a16:creationId xmlns:a16="http://schemas.microsoft.com/office/drawing/2014/main" id="{2E022E39-38AC-4980-8EC7-2B0739A5364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60178C2-15FB-4CDF-8D3A-CC42C1AE60D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6ED7838A-2020-45B5-816B-5A2A7EFF0EBE}"/>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062616EB-B63A-451D-928C-C8FB5E5E857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6C24781-137E-4943-9E7B-736434E70FD5}"/>
              </a:ext>
            </a:extLst>
          </p:cNvPr>
          <p:cNvSpPr txBox="1"/>
          <p:nvPr/>
        </p:nvSpPr>
        <p:spPr>
          <a:xfrm>
            <a:off x="529718" y="2434185"/>
            <a:ext cx="1082348" cy="246221"/>
          </a:xfrm>
          <a:prstGeom prst="rect">
            <a:avLst/>
          </a:prstGeom>
          <a:noFill/>
        </p:spPr>
        <p:txBody>
          <a:bodyPr wrap="none" rtlCol="0">
            <a:spAutoFit/>
          </a:bodyPr>
          <a:lstStyle/>
          <a:p>
            <a:r>
              <a:rPr kumimoji="1" lang="ja-JP" altLang="en-US" sz="1000" b="1" dirty="0"/>
              <a:t>○発動について</a:t>
            </a:r>
            <a:endParaRPr kumimoji="1" lang="ja-JP" altLang="en-US" sz="1000" dirty="0"/>
          </a:p>
        </p:txBody>
      </p:sp>
      <p:sp>
        <p:nvSpPr>
          <p:cNvPr id="8" name="テキスト ボックス 7">
            <a:extLst>
              <a:ext uri="{FF2B5EF4-FFF2-40B4-BE49-F238E27FC236}">
                <a16:creationId xmlns:a16="http://schemas.microsoft.com/office/drawing/2014/main" id="{23D2F202-A185-4E04-AA72-F598A64084D6}"/>
              </a:ext>
            </a:extLst>
          </p:cNvPr>
          <p:cNvSpPr txBox="1"/>
          <p:nvPr/>
        </p:nvSpPr>
        <p:spPr>
          <a:xfrm>
            <a:off x="717183" y="2680406"/>
            <a:ext cx="6468437" cy="861774"/>
          </a:xfrm>
          <a:prstGeom prst="rect">
            <a:avLst/>
          </a:prstGeom>
          <a:noFill/>
        </p:spPr>
        <p:txBody>
          <a:bodyPr wrap="none" rtlCol="0">
            <a:spAutoFit/>
          </a:bodyPr>
          <a:lstStyle/>
          <a:p>
            <a:r>
              <a:rPr kumimoji="1" lang="ja-JP" altLang="en-US" sz="1000" dirty="0"/>
              <a:t>キズナメーター最大が２人以上いる場合、ボタンがアクティブとなり、キズナ連携が発動できるようになる。</a:t>
            </a:r>
          </a:p>
          <a:p>
            <a:r>
              <a:rPr kumimoji="1" lang="ja-JP" altLang="en-US" sz="1000" dirty="0"/>
              <a:t>ボタンをタップした時点で、</a:t>
            </a:r>
            <a:r>
              <a:rPr kumimoji="1" lang="ja-JP" altLang="en-US" sz="1000" b="1" dirty="0">
                <a:solidFill>
                  <a:srgbClr val="FF0000"/>
                </a:solidFill>
              </a:rPr>
              <a:t>ゲーム進行のタイマーを停止し</a:t>
            </a:r>
            <a:r>
              <a:rPr kumimoji="1" lang="ja-JP" altLang="en-US" sz="1000" dirty="0"/>
              <a:t>、直ちにキズナ連携演出を開始する。</a:t>
            </a:r>
            <a:endParaRPr kumimoji="1" lang="en-US" altLang="ja-JP" sz="1000" dirty="0"/>
          </a:p>
          <a:p>
            <a:r>
              <a:rPr kumimoji="1" lang="ja-JP" altLang="en-US" sz="1000" dirty="0"/>
              <a:t>（</a:t>
            </a:r>
            <a:r>
              <a:rPr kumimoji="1" lang="en-US" altLang="ja-JP" sz="1000" dirty="0"/>
              <a:t>P.14</a:t>
            </a:r>
            <a:r>
              <a:rPr kumimoji="1" lang="ja-JP" altLang="en-US" sz="1000" dirty="0"/>
              <a:t> 連携攻撃を参照）</a:t>
            </a:r>
            <a:endParaRPr kumimoji="1" lang="en-US" altLang="ja-JP" sz="1000" dirty="0"/>
          </a:p>
          <a:p>
            <a:endParaRPr kumimoji="1" lang="en-US" altLang="ja-JP" sz="1000" dirty="0"/>
          </a:p>
          <a:p>
            <a:r>
              <a:rPr kumimoji="1" lang="ja-JP" altLang="en-US" sz="1000" dirty="0"/>
              <a:t>ただし、怪獣の攻撃その他の演出中での時間停止中に入力することはできない。</a:t>
            </a:r>
            <a:endParaRPr kumimoji="1" lang="en-US" altLang="ja-JP" sz="1000" dirty="0"/>
          </a:p>
        </p:txBody>
      </p:sp>
      <p:sp>
        <p:nvSpPr>
          <p:cNvPr id="9" name="テキスト ボックス 8">
            <a:extLst>
              <a:ext uri="{FF2B5EF4-FFF2-40B4-BE49-F238E27FC236}">
                <a16:creationId xmlns:a16="http://schemas.microsoft.com/office/drawing/2014/main" id="{54809D83-137E-442C-9B2F-60873D07FB1A}"/>
              </a:ext>
            </a:extLst>
          </p:cNvPr>
          <p:cNvSpPr txBox="1"/>
          <p:nvPr/>
        </p:nvSpPr>
        <p:spPr>
          <a:xfrm>
            <a:off x="529718" y="3649703"/>
            <a:ext cx="2428870" cy="246221"/>
          </a:xfrm>
          <a:prstGeom prst="rect">
            <a:avLst/>
          </a:prstGeom>
          <a:noFill/>
        </p:spPr>
        <p:txBody>
          <a:bodyPr wrap="none" rtlCol="0">
            <a:spAutoFit/>
          </a:bodyPr>
          <a:lstStyle/>
          <a:p>
            <a:r>
              <a:rPr kumimoji="1" lang="ja-JP" altLang="en-US" sz="1000" b="1" dirty="0"/>
              <a:t>○ダメージについて</a:t>
            </a:r>
            <a:r>
              <a:rPr kumimoji="1" lang="ja-JP" altLang="en-US" sz="1000" b="1" dirty="0">
                <a:solidFill>
                  <a:srgbClr val="FF0000"/>
                </a:solidFill>
              </a:rPr>
              <a:t>（</a:t>
            </a:r>
            <a:r>
              <a:rPr kumimoji="1" lang="en-US" altLang="ja-JP" sz="1000" b="1" dirty="0">
                <a:solidFill>
                  <a:srgbClr val="FF0000"/>
                </a:solidFill>
              </a:rPr>
              <a:t>20190805</a:t>
            </a:r>
            <a:r>
              <a:rPr kumimoji="1" lang="ja-JP" altLang="en-US" sz="1000" b="1" dirty="0">
                <a:solidFill>
                  <a:srgbClr val="FF0000"/>
                </a:solidFill>
              </a:rPr>
              <a:t>修正）</a:t>
            </a:r>
            <a:endParaRPr kumimoji="1" lang="ja-JP" altLang="en-US" sz="1000" dirty="0">
              <a:solidFill>
                <a:srgbClr val="FF0000"/>
              </a:solidFill>
            </a:endParaRPr>
          </a:p>
        </p:txBody>
      </p:sp>
      <p:sp>
        <p:nvSpPr>
          <p:cNvPr id="10" name="テキスト ボックス 9">
            <a:extLst>
              <a:ext uri="{FF2B5EF4-FFF2-40B4-BE49-F238E27FC236}">
                <a16:creationId xmlns:a16="http://schemas.microsoft.com/office/drawing/2014/main" id="{71BA624B-B028-4027-B867-2DBEBC2F0515}"/>
              </a:ext>
            </a:extLst>
          </p:cNvPr>
          <p:cNvSpPr txBox="1"/>
          <p:nvPr/>
        </p:nvSpPr>
        <p:spPr>
          <a:xfrm>
            <a:off x="721884" y="3895924"/>
            <a:ext cx="3903633" cy="246221"/>
          </a:xfrm>
          <a:prstGeom prst="rect">
            <a:avLst/>
          </a:prstGeom>
          <a:noFill/>
        </p:spPr>
        <p:txBody>
          <a:bodyPr wrap="none" rtlCol="0">
            <a:spAutoFit/>
          </a:bodyPr>
          <a:lstStyle/>
          <a:p>
            <a:r>
              <a:rPr kumimoji="1" lang="ja-JP" altLang="en-US" sz="1000" dirty="0"/>
              <a:t>ダメージに、参加した人数によるボーナスを乗せたものとなる。</a:t>
            </a:r>
            <a:endParaRPr kumimoji="1" lang="en-US" altLang="ja-JP" sz="1000" dirty="0"/>
          </a:p>
        </p:txBody>
      </p:sp>
      <p:graphicFrame>
        <p:nvGraphicFramePr>
          <p:cNvPr id="11" name="表 10">
            <a:extLst>
              <a:ext uri="{FF2B5EF4-FFF2-40B4-BE49-F238E27FC236}">
                <a16:creationId xmlns:a16="http://schemas.microsoft.com/office/drawing/2014/main" id="{CEA70384-B432-4C68-9CAE-C88CCF8ACEC5}"/>
              </a:ext>
            </a:extLst>
          </p:cNvPr>
          <p:cNvGraphicFramePr>
            <a:graphicFrameLocks noGrp="1"/>
          </p:cNvGraphicFramePr>
          <p:nvPr>
            <p:extLst>
              <p:ext uri="{D42A27DB-BD31-4B8C-83A1-F6EECF244321}">
                <p14:modId xmlns:p14="http://schemas.microsoft.com/office/powerpoint/2010/main" val="2612976372"/>
              </p:ext>
            </p:extLst>
          </p:nvPr>
        </p:nvGraphicFramePr>
        <p:xfrm>
          <a:off x="759261" y="4240765"/>
          <a:ext cx="1705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163918251"/>
                    </a:ext>
                  </a:extLst>
                </a:gridCol>
                <a:gridCol w="979805">
                  <a:extLst>
                    <a:ext uri="{9D8B030D-6E8A-4147-A177-3AD203B41FA5}">
                      <a16:colId xmlns:a16="http://schemas.microsoft.com/office/drawing/2014/main" val="3173356201"/>
                    </a:ext>
                  </a:extLst>
                </a:gridCol>
              </a:tblGrid>
              <a:tr h="0">
                <a:tc>
                  <a:txBody>
                    <a:bodyPr/>
                    <a:lstStyle/>
                    <a:p>
                      <a:r>
                        <a:rPr kumimoji="1" lang="ja-JP" altLang="en-US" sz="1000" dirty="0"/>
                        <a:t>参加人数</a:t>
                      </a:r>
                    </a:p>
                  </a:txBody>
                  <a:tcPr/>
                </a:tc>
                <a:tc>
                  <a:txBody>
                    <a:bodyPr/>
                    <a:lstStyle/>
                    <a:p>
                      <a:r>
                        <a:rPr kumimoji="1" lang="ja-JP" altLang="en-US" sz="1000" dirty="0"/>
                        <a:t>ダメージ倍率</a:t>
                      </a:r>
                    </a:p>
                  </a:txBody>
                  <a:tcPr/>
                </a:tc>
                <a:extLst>
                  <a:ext uri="{0D108BD9-81ED-4DB2-BD59-A6C34878D82A}">
                    <a16:rowId xmlns:a16="http://schemas.microsoft.com/office/drawing/2014/main" val="3981918557"/>
                  </a:ext>
                </a:extLst>
              </a:tr>
              <a:tr h="0">
                <a:tc>
                  <a:txBody>
                    <a:bodyPr/>
                    <a:lstStyle/>
                    <a:p>
                      <a:r>
                        <a:rPr kumimoji="1" lang="en-US" altLang="ja-JP" sz="1000" dirty="0"/>
                        <a:t>2</a:t>
                      </a:r>
                      <a:r>
                        <a:rPr kumimoji="1" lang="ja-JP" altLang="en-US" sz="1000" dirty="0"/>
                        <a:t>人</a:t>
                      </a:r>
                    </a:p>
                  </a:txBody>
                  <a:tcPr/>
                </a:tc>
                <a:tc>
                  <a:txBody>
                    <a:bodyPr/>
                    <a:lstStyle/>
                    <a:p>
                      <a:r>
                        <a:rPr kumimoji="1" lang="en-US" altLang="ja-JP" sz="1000" dirty="0"/>
                        <a:t>×1.2</a:t>
                      </a:r>
                      <a:endParaRPr kumimoji="1" lang="ja-JP" altLang="en-US" sz="1000" dirty="0"/>
                    </a:p>
                  </a:txBody>
                  <a:tcPr/>
                </a:tc>
                <a:extLst>
                  <a:ext uri="{0D108BD9-81ED-4DB2-BD59-A6C34878D82A}">
                    <a16:rowId xmlns:a16="http://schemas.microsoft.com/office/drawing/2014/main" val="3155253167"/>
                  </a:ext>
                </a:extLst>
              </a:tr>
              <a:tr h="0">
                <a:tc>
                  <a:txBody>
                    <a:bodyPr/>
                    <a:lstStyle/>
                    <a:p>
                      <a:r>
                        <a:rPr kumimoji="1" lang="en-US" altLang="ja-JP" sz="1000" dirty="0"/>
                        <a:t>3</a:t>
                      </a:r>
                      <a:r>
                        <a:rPr kumimoji="1" lang="ja-JP" altLang="en-US" sz="1000" dirty="0"/>
                        <a:t>人</a:t>
                      </a:r>
                    </a:p>
                  </a:txBody>
                  <a:tcPr/>
                </a:tc>
                <a:tc>
                  <a:txBody>
                    <a:bodyPr/>
                    <a:lstStyle/>
                    <a:p>
                      <a:r>
                        <a:rPr kumimoji="1" lang="en-US" altLang="ja-JP" sz="1000" dirty="0"/>
                        <a:t>×3</a:t>
                      </a:r>
                      <a:endParaRPr kumimoji="1" lang="ja-JP" altLang="en-US" sz="1000" dirty="0"/>
                    </a:p>
                  </a:txBody>
                  <a:tcPr/>
                </a:tc>
                <a:extLst>
                  <a:ext uri="{0D108BD9-81ED-4DB2-BD59-A6C34878D82A}">
                    <a16:rowId xmlns:a16="http://schemas.microsoft.com/office/drawing/2014/main" val="1062771050"/>
                  </a:ext>
                </a:extLst>
              </a:tr>
              <a:tr h="0">
                <a:tc>
                  <a:txBody>
                    <a:bodyPr/>
                    <a:lstStyle/>
                    <a:p>
                      <a:r>
                        <a:rPr kumimoji="1" lang="en-US" altLang="ja-JP" sz="1000" dirty="0"/>
                        <a:t>4</a:t>
                      </a:r>
                      <a:r>
                        <a:rPr kumimoji="1" lang="ja-JP" altLang="en-US" sz="1000" dirty="0"/>
                        <a:t>人</a:t>
                      </a:r>
                    </a:p>
                  </a:txBody>
                  <a:tcPr/>
                </a:tc>
                <a:tc>
                  <a:txBody>
                    <a:bodyPr/>
                    <a:lstStyle/>
                    <a:p>
                      <a:r>
                        <a:rPr kumimoji="1" lang="en-US" altLang="ja-JP" sz="1000" dirty="0"/>
                        <a:t>×5</a:t>
                      </a:r>
                      <a:endParaRPr kumimoji="1" lang="ja-JP" altLang="en-US" sz="1000" dirty="0"/>
                    </a:p>
                  </a:txBody>
                  <a:tcPr/>
                </a:tc>
                <a:extLst>
                  <a:ext uri="{0D108BD9-81ED-4DB2-BD59-A6C34878D82A}">
                    <a16:rowId xmlns:a16="http://schemas.microsoft.com/office/drawing/2014/main" val="1677248856"/>
                  </a:ext>
                </a:extLst>
              </a:tr>
            </a:tbl>
          </a:graphicData>
        </a:graphic>
      </p:graphicFrame>
      <p:sp>
        <p:nvSpPr>
          <p:cNvPr id="12" name="テキスト ボックス 11">
            <a:extLst>
              <a:ext uri="{FF2B5EF4-FFF2-40B4-BE49-F238E27FC236}">
                <a16:creationId xmlns:a16="http://schemas.microsoft.com/office/drawing/2014/main" id="{ED242E2A-DCBD-4AAD-B958-AA6ADCB3C23B}"/>
              </a:ext>
            </a:extLst>
          </p:cNvPr>
          <p:cNvSpPr txBox="1"/>
          <p:nvPr/>
        </p:nvSpPr>
        <p:spPr>
          <a:xfrm>
            <a:off x="529718" y="487424"/>
            <a:ext cx="1338828" cy="246221"/>
          </a:xfrm>
          <a:prstGeom prst="rect">
            <a:avLst/>
          </a:prstGeom>
          <a:noFill/>
        </p:spPr>
        <p:txBody>
          <a:bodyPr wrap="none" rtlCol="0">
            <a:spAutoFit/>
          </a:bodyPr>
          <a:lstStyle/>
          <a:p>
            <a:r>
              <a:rPr kumimoji="1" lang="ja-JP" altLang="en-US" sz="1000" b="1" dirty="0"/>
              <a:t>○メーターについて</a:t>
            </a:r>
            <a:endParaRPr kumimoji="1" lang="ja-JP" altLang="en-US" sz="1000" dirty="0"/>
          </a:p>
        </p:txBody>
      </p:sp>
      <p:grpSp>
        <p:nvGrpSpPr>
          <p:cNvPr id="13" name="グループ化 12">
            <a:extLst>
              <a:ext uri="{FF2B5EF4-FFF2-40B4-BE49-F238E27FC236}">
                <a16:creationId xmlns:a16="http://schemas.microsoft.com/office/drawing/2014/main" id="{0982D73D-7804-43C8-BED6-5B6147B95706}"/>
              </a:ext>
            </a:extLst>
          </p:cNvPr>
          <p:cNvGrpSpPr/>
          <p:nvPr/>
        </p:nvGrpSpPr>
        <p:grpSpPr>
          <a:xfrm>
            <a:off x="894670" y="843864"/>
            <a:ext cx="1011621" cy="1011622"/>
            <a:chOff x="0" y="0"/>
            <a:chExt cx="1011621" cy="1011622"/>
          </a:xfrm>
        </p:grpSpPr>
        <p:sp>
          <p:nvSpPr>
            <p:cNvPr id="14" name="楕円 13">
              <a:extLst>
                <a:ext uri="{FF2B5EF4-FFF2-40B4-BE49-F238E27FC236}">
                  <a16:creationId xmlns:a16="http://schemas.microsoft.com/office/drawing/2014/main" id="{7CE3EA06-D598-4ABF-867A-A0D958FCEABE}"/>
                </a:ext>
              </a:extLst>
            </p:cNvPr>
            <p:cNvSpPr/>
            <p:nvPr/>
          </p:nvSpPr>
          <p:spPr>
            <a:xfrm>
              <a:off x="289034" y="289036"/>
              <a:ext cx="433551" cy="43355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15" name="矢印: 五方向 14">
              <a:extLst>
                <a:ext uri="{FF2B5EF4-FFF2-40B4-BE49-F238E27FC236}">
                  <a16:creationId xmlns:a16="http://schemas.microsoft.com/office/drawing/2014/main" id="{2F608394-9E28-4764-A72F-E070D397D24F}"/>
                </a:ext>
              </a:extLst>
            </p:cNvPr>
            <p:cNvSpPr/>
            <p:nvPr/>
          </p:nvSpPr>
          <p:spPr>
            <a:xfrm rot="2700000">
              <a:off x="147992"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6" name="図 15">
              <a:extLst>
                <a:ext uri="{FF2B5EF4-FFF2-40B4-BE49-F238E27FC236}">
                  <a16:creationId xmlns:a16="http://schemas.microsoft.com/office/drawing/2014/main" id="{A34FF7A5-CFC3-4955-A3A0-53FE69120BB3}"/>
                </a:ext>
              </a:extLst>
            </p:cNvPr>
            <p:cNvPicPr/>
            <p:nvPr/>
          </p:nvPicPr>
          <p:blipFill>
            <a:blip r:embed="rId2"/>
            <a:stretch>
              <a:fillRect/>
            </a:stretch>
          </p:blipFill>
          <p:spPr>
            <a:xfrm>
              <a:off x="1" y="0"/>
              <a:ext cx="289034" cy="289035"/>
            </a:xfrm>
            <a:prstGeom prst="rect">
              <a:avLst/>
            </a:prstGeom>
            <a:ln>
              <a:solidFill>
                <a:schemeClr val="accent1"/>
              </a:solidFill>
            </a:ln>
          </p:spPr>
        </p:pic>
        <p:sp>
          <p:nvSpPr>
            <p:cNvPr id="17" name="矢印: 五方向 16">
              <a:extLst>
                <a:ext uri="{FF2B5EF4-FFF2-40B4-BE49-F238E27FC236}">
                  <a16:creationId xmlns:a16="http://schemas.microsoft.com/office/drawing/2014/main" id="{293875F4-1A9A-4E53-964D-BD6EAD5FCBA0}"/>
                </a:ext>
              </a:extLst>
            </p:cNvPr>
            <p:cNvSpPr/>
            <p:nvPr/>
          </p:nvSpPr>
          <p:spPr>
            <a:xfrm rot="8100000">
              <a:off x="538465"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8" name="図 17">
              <a:extLst>
                <a:ext uri="{FF2B5EF4-FFF2-40B4-BE49-F238E27FC236}">
                  <a16:creationId xmlns:a16="http://schemas.microsoft.com/office/drawing/2014/main" id="{1A874AB3-6269-43B9-AE1A-BCE867077E92}"/>
                </a:ext>
              </a:extLst>
            </p:cNvPr>
            <p:cNvPicPr/>
            <p:nvPr/>
          </p:nvPicPr>
          <p:blipFill>
            <a:blip r:embed="rId3"/>
            <a:stretch>
              <a:fillRect/>
            </a:stretch>
          </p:blipFill>
          <p:spPr>
            <a:xfrm>
              <a:off x="722586" y="1"/>
              <a:ext cx="289035" cy="289035"/>
            </a:xfrm>
            <a:prstGeom prst="rect">
              <a:avLst/>
            </a:prstGeom>
            <a:ln>
              <a:solidFill>
                <a:schemeClr val="accent1"/>
              </a:solidFill>
            </a:ln>
          </p:spPr>
        </p:pic>
        <p:sp>
          <p:nvSpPr>
            <p:cNvPr id="19" name="矢印: 五方向 18">
              <a:extLst>
                <a:ext uri="{FF2B5EF4-FFF2-40B4-BE49-F238E27FC236}">
                  <a16:creationId xmlns:a16="http://schemas.microsoft.com/office/drawing/2014/main" id="{6D220D75-78F2-4B7D-9526-24932B9FE449}"/>
                </a:ext>
              </a:extLst>
            </p:cNvPr>
            <p:cNvSpPr/>
            <p:nvPr/>
          </p:nvSpPr>
          <p:spPr>
            <a:xfrm rot="13500000">
              <a:off x="542131" y="641926"/>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0" name="図 19">
              <a:extLst>
                <a:ext uri="{FF2B5EF4-FFF2-40B4-BE49-F238E27FC236}">
                  <a16:creationId xmlns:a16="http://schemas.microsoft.com/office/drawing/2014/main" id="{BCD2F234-5095-4690-93E7-9DF22EF85768}"/>
                </a:ext>
              </a:extLst>
            </p:cNvPr>
            <p:cNvPicPr/>
            <p:nvPr/>
          </p:nvPicPr>
          <p:blipFill>
            <a:blip r:embed="rId4"/>
            <a:stretch>
              <a:fillRect/>
            </a:stretch>
          </p:blipFill>
          <p:spPr>
            <a:xfrm>
              <a:off x="722586" y="722587"/>
              <a:ext cx="289035" cy="289034"/>
            </a:xfrm>
            <a:prstGeom prst="rect">
              <a:avLst/>
            </a:prstGeom>
            <a:ln>
              <a:solidFill>
                <a:schemeClr val="accent1"/>
              </a:solidFill>
            </a:ln>
          </p:spPr>
        </p:pic>
        <p:sp>
          <p:nvSpPr>
            <p:cNvPr id="21" name="矢印: 五方向 20">
              <a:extLst>
                <a:ext uri="{FF2B5EF4-FFF2-40B4-BE49-F238E27FC236}">
                  <a16:creationId xmlns:a16="http://schemas.microsoft.com/office/drawing/2014/main" id="{3796ABC8-96C3-4F8B-8B92-0B7A369BE480}"/>
                </a:ext>
              </a:extLst>
            </p:cNvPr>
            <p:cNvSpPr/>
            <p:nvPr/>
          </p:nvSpPr>
          <p:spPr>
            <a:xfrm rot="18900000">
              <a:off x="147993" y="628788"/>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2" name="図 21">
              <a:extLst>
                <a:ext uri="{FF2B5EF4-FFF2-40B4-BE49-F238E27FC236}">
                  <a16:creationId xmlns:a16="http://schemas.microsoft.com/office/drawing/2014/main" id="{B9B21F2A-BD81-4692-9016-69DCF8B7275D}"/>
                </a:ext>
              </a:extLst>
            </p:cNvPr>
            <p:cNvPicPr/>
            <p:nvPr/>
          </p:nvPicPr>
          <p:blipFill>
            <a:blip r:embed="rId5"/>
            <a:stretch>
              <a:fillRect/>
            </a:stretch>
          </p:blipFill>
          <p:spPr>
            <a:xfrm>
              <a:off x="0" y="722587"/>
              <a:ext cx="289035" cy="289035"/>
            </a:xfrm>
            <a:prstGeom prst="rect">
              <a:avLst/>
            </a:prstGeom>
            <a:ln>
              <a:solidFill>
                <a:schemeClr val="accent1"/>
              </a:solidFill>
            </a:ln>
          </p:spPr>
        </p:pic>
      </p:grpSp>
      <p:grpSp>
        <p:nvGrpSpPr>
          <p:cNvPr id="23" name="グループ化 22">
            <a:extLst>
              <a:ext uri="{FF2B5EF4-FFF2-40B4-BE49-F238E27FC236}">
                <a16:creationId xmlns:a16="http://schemas.microsoft.com/office/drawing/2014/main" id="{7338D2F7-D449-493E-8880-E0195386DA8C}"/>
              </a:ext>
            </a:extLst>
          </p:cNvPr>
          <p:cNvGrpSpPr/>
          <p:nvPr/>
        </p:nvGrpSpPr>
        <p:grpSpPr>
          <a:xfrm>
            <a:off x="2551030" y="843864"/>
            <a:ext cx="1011621" cy="1011622"/>
            <a:chOff x="1300655" y="1"/>
            <a:chExt cx="1011621" cy="1011622"/>
          </a:xfrm>
        </p:grpSpPr>
        <p:sp>
          <p:nvSpPr>
            <p:cNvPr id="24" name="楕円 23">
              <a:extLst>
                <a:ext uri="{FF2B5EF4-FFF2-40B4-BE49-F238E27FC236}">
                  <a16:creationId xmlns:a16="http://schemas.microsoft.com/office/drawing/2014/main" id="{935443E8-8F27-4FD1-97EF-F80560C0D427}"/>
                </a:ext>
              </a:extLst>
            </p:cNvPr>
            <p:cNvSpPr/>
            <p:nvPr/>
          </p:nvSpPr>
          <p:spPr>
            <a:xfrm>
              <a:off x="1589689" y="289037"/>
              <a:ext cx="433551" cy="43355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25" name="矢印: 五方向 24">
              <a:extLst>
                <a:ext uri="{FF2B5EF4-FFF2-40B4-BE49-F238E27FC236}">
                  <a16:creationId xmlns:a16="http://schemas.microsoft.com/office/drawing/2014/main" id="{9F81C6E0-338D-4780-9C4F-7465B7831149}"/>
                </a:ext>
              </a:extLst>
            </p:cNvPr>
            <p:cNvSpPr/>
            <p:nvPr/>
          </p:nvSpPr>
          <p:spPr>
            <a:xfrm rot="2700000">
              <a:off x="1448647"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6" name="図 25">
              <a:extLst>
                <a:ext uri="{FF2B5EF4-FFF2-40B4-BE49-F238E27FC236}">
                  <a16:creationId xmlns:a16="http://schemas.microsoft.com/office/drawing/2014/main" id="{E58A1E34-F826-4723-941B-32E65DF6CD8E}"/>
                </a:ext>
              </a:extLst>
            </p:cNvPr>
            <p:cNvPicPr/>
            <p:nvPr/>
          </p:nvPicPr>
          <p:blipFill>
            <a:blip r:embed="rId2"/>
            <a:stretch>
              <a:fillRect/>
            </a:stretch>
          </p:blipFill>
          <p:spPr>
            <a:xfrm>
              <a:off x="1300656" y="1"/>
              <a:ext cx="289034" cy="289035"/>
            </a:xfrm>
            <a:prstGeom prst="rect">
              <a:avLst/>
            </a:prstGeom>
            <a:ln>
              <a:solidFill>
                <a:schemeClr val="accent1"/>
              </a:solidFill>
            </a:ln>
          </p:spPr>
        </p:pic>
        <p:sp>
          <p:nvSpPr>
            <p:cNvPr id="27" name="矢印: 五方向 26">
              <a:extLst>
                <a:ext uri="{FF2B5EF4-FFF2-40B4-BE49-F238E27FC236}">
                  <a16:creationId xmlns:a16="http://schemas.microsoft.com/office/drawing/2014/main" id="{C6416D70-579B-49DF-98C2-54276D1A1A49}"/>
                </a:ext>
              </a:extLst>
            </p:cNvPr>
            <p:cNvSpPr/>
            <p:nvPr/>
          </p:nvSpPr>
          <p:spPr>
            <a:xfrm rot="8100000">
              <a:off x="1839120"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8D271249-E59F-4F7E-B035-12C87AAE00FC}"/>
                </a:ext>
              </a:extLst>
            </p:cNvPr>
            <p:cNvPicPr/>
            <p:nvPr/>
          </p:nvPicPr>
          <p:blipFill>
            <a:blip r:embed="rId3"/>
            <a:stretch>
              <a:fillRect/>
            </a:stretch>
          </p:blipFill>
          <p:spPr>
            <a:xfrm>
              <a:off x="2023241" y="2"/>
              <a:ext cx="289035" cy="289035"/>
            </a:xfrm>
            <a:prstGeom prst="rect">
              <a:avLst/>
            </a:prstGeom>
            <a:ln>
              <a:solidFill>
                <a:schemeClr val="accent1"/>
              </a:solidFill>
            </a:ln>
          </p:spPr>
        </p:pic>
        <p:sp>
          <p:nvSpPr>
            <p:cNvPr id="29" name="矢印: 五方向 28">
              <a:extLst>
                <a:ext uri="{FF2B5EF4-FFF2-40B4-BE49-F238E27FC236}">
                  <a16:creationId xmlns:a16="http://schemas.microsoft.com/office/drawing/2014/main" id="{E2E4D077-CAA6-455C-91F7-FBB0308C43D8}"/>
                </a:ext>
              </a:extLst>
            </p:cNvPr>
            <p:cNvSpPr/>
            <p:nvPr/>
          </p:nvSpPr>
          <p:spPr>
            <a:xfrm rot="13500000">
              <a:off x="1842786" y="641927"/>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a:extLst>
                <a:ext uri="{FF2B5EF4-FFF2-40B4-BE49-F238E27FC236}">
                  <a16:creationId xmlns:a16="http://schemas.microsoft.com/office/drawing/2014/main" id="{2A1B700C-EC24-4CF2-8B02-22F328EB2F0B}"/>
                </a:ext>
              </a:extLst>
            </p:cNvPr>
            <p:cNvPicPr/>
            <p:nvPr/>
          </p:nvPicPr>
          <p:blipFill>
            <a:blip r:embed="rId4"/>
            <a:stretch>
              <a:fillRect/>
            </a:stretch>
          </p:blipFill>
          <p:spPr>
            <a:xfrm>
              <a:off x="2023241" y="722588"/>
              <a:ext cx="289035" cy="289034"/>
            </a:xfrm>
            <a:prstGeom prst="rect">
              <a:avLst/>
            </a:prstGeom>
            <a:ln>
              <a:solidFill>
                <a:schemeClr val="accent1"/>
              </a:solidFill>
            </a:ln>
          </p:spPr>
        </p:pic>
        <p:sp>
          <p:nvSpPr>
            <p:cNvPr id="31" name="矢印: 五方向 30">
              <a:extLst>
                <a:ext uri="{FF2B5EF4-FFF2-40B4-BE49-F238E27FC236}">
                  <a16:creationId xmlns:a16="http://schemas.microsoft.com/office/drawing/2014/main" id="{D15BE6FA-DDE5-49E9-9F01-FDB22B9D6251}"/>
                </a:ext>
              </a:extLst>
            </p:cNvPr>
            <p:cNvSpPr/>
            <p:nvPr/>
          </p:nvSpPr>
          <p:spPr>
            <a:xfrm rot="18900000">
              <a:off x="1448648" y="628789"/>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2" name="図 31">
              <a:extLst>
                <a:ext uri="{FF2B5EF4-FFF2-40B4-BE49-F238E27FC236}">
                  <a16:creationId xmlns:a16="http://schemas.microsoft.com/office/drawing/2014/main" id="{5AABE62B-1D65-4ABB-8B41-C27202900104}"/>
                </a:ext>
              </a:extLst>
            </p:cNvPr>
            <p:cNvPicPr/>
            <p:nvPr/>
          </p:nvPicPr>
          <p:blipFill>
            <a:blip r:embed="rId5"/>
            <a:stretch>
              <a:fillRect/>
            </a:stretch>
          </p:blipFill>
          <p:spPr>
            <a:xfrm>
              <a:off x="1300655" y="722588"/>
              <a:ext cx="289035" cy="289035"/>
            </a:xfrm>
            <a:prstGeom prst="rect">
              <a:avLst/>
            </a:prstGeom>
            <a:ln>
              <a:solidFill>
                <a:schemeClr val="accent1"/>
              </a:solidFill>
            </a:ln>
          </p:spPr>
        </p:pic>
        <p:sp>
          <p:nvSpPr>
            <p:cNvPr id="33" name="テキスト ボックス 549">
              <a:extLst>
                <a:ext uri="{FF2B5EF4-FFF2-40B4-BE49-F238E27FC236}">
                  <a16:creationId xmlns:a16="http://schemas.microsoft.com/office/drawing/2014/main" id="{D0C91CA4-1664-4F58-82A6-23A997B9384B}"/>
                </a:ext>
              </a:extLst>
            </p:cNvPr>
            <p:cNvSpPr txBox="1"/>
            <p:nvPr/>
          </p:nvSpPr>
          <p:spPr>
            <a:xfrm>
              <a:off x="1589689" y="289035"/>
              <a:ext cx="433552" cy="433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dirty="0">
                  <a:solidFill>
                    <a:srgbClr val="FFC000"/>
                  </a:solidFill>
                </a:rPr>
                <a:t>2</a:t>
              </a:r>
            </a:p>
          </p:txBody>
        </p:sp>
      </p:grpSp>
      <p:sp>
        <p:nvSpPr>
          <p:cNvPr id="34" name="テキスト ボックス 33">
            <a:extLst>
              <a:ext uri="{FF2B5EF4-FFF2-40B4-BE49-F238E27FC236}">
                <a16:creationId xmlns:a16="http://schemas.microsoft.com/office/drawing/2014/main" id="{17D40631-C131-4C9D-864B-334435BB2E99}"/>
              </a:ext>
            </a:extLst>
          </p:cNvPr>
          <p:cNvSpPr txBox="1"/>
          <p:nvPr/>
        </p:nvSpPr>
        <p:spPr>
          <a:xfrm>
            <a:off x="795186" y="1977800"/>
            <a:ext cx="1210588" cy="338554"/>
          </a:xfrm>
          <a:prstGeom prst="rect">
            <a:avLst/>
          </a:prstGeom>
          <a:noFill/>
        </p:spPr>
        <p:txBody>
          <a:bodyPr wrap="none" rtlCol="0">
            <a:spAutoFit/>
          </a:bodyPr>
          <a:lstStyle/>
          <a:p>
            <a:r>
              <a:rPr kumimoji="1" lang="ja-JP" altLang="en-US" sz="800" dirty="0"/>
              <a:t>１人が最大になっても</a:t>
            </a:r>
            <a:endParaRPr kumimoji="1" lang="en-US" altLang="ja-JP" sz="800" dirty="0"/>
          </a:p>
          <a:p>
            <a:r>
              <a:rPr kumimoji="1" lang="ja-JP" altLang="en-US" sz="800" dirty="0"/>
              <a:t>変化なし。</a:t>
            </a:r>
            <a:endParaRPr kumimoji="1" lang="en-US" altLang="ja-JP" sz="800" dirty="0"/>
          </a:p>
        </p:txBody>
      </p:sp>
      <p:sp>
        <p:nvSpPr>
          <p:cNvPr id="35" name="テキスト ボックス 34">
            <a:extLst>
              <a:ext uri="{FF2B5EF4-FFF2-40B4-BE49-F238E27FC236}">
                <a16:creationId xmlns:a16="http://schemas.microsoft.com/office/drawing/2014/main" id="{D4D3A3AA-4E2D-4D5F-9910-72107367C23C}"/>
              </a:ext>
            </a:extLst>
          </p:cNvPr>
          <p:cNvSpPr txBox="1"/>
          <p:nvPr/>
        </p:nvSpPr>
        <p:spPr>
          <a:xfrm>
            <a:off x="2400250" y="1977800"/>
            <a:ext cx="1313180" cy="338554"/>
          </a:xfrm>
          <a:prstGeom prst="rect">
            <a:avLst/>
          </a:prstGeom>
          <a:noFill/>
        </p:spPr>
        <p:txBody>
          <a:bodyPr wrap="none" rtlCol="0">
            <a:spAutoFit/>
          </a:bodyPr>
          <a:lstStyle/>
          <a:p>
            <a:r>
              <a:rPr kumimoji="1" lang="ja-JP" altLang="en-US" sz="800" dirty="0"/>
              <a:t>２人以上が最大になると</a:t>
            </a:r>
            <a:endParaRPr kumimoji="1" lang="en-US" altLang="ja-JP" sz="800" dirty="0"/>
          </a:p>
          <a:p>
            <a:r>
              <a:rPr kumimoji="1" lang="ja-JP" altLang="en-US" sz="800" dirty="0"/>
              <a:t>発動可能となる。</a:t>
            </a:r>
            <a:endParaRPr kumimoji="1" lang="en-US" altLang="ja-JP" sz="800" dirty="0"/>
          </a:p>
        </p:txBody>
      </p:sp>
      <p:sp>
        <p:nvSpPr>
          <p:cNvPr id="36" name="二等辺三角形 35">
            <a:extLst>
              <a:ext uri="{FF2B5EF4-FFF2-40B4-BE49-F238E27FC236}">
                <a16:creationId xmlns:a16="http://schemas.microsoft.com/office/drawing/2014/main" id="{05A63D15-7C9E-475D-B8BC-084A06517D30}"/>
              </a:ext>
            </a:extLst>
          </p:cNvPr>
          <p:cNvSpPr/>
          <p:nvPr/>
        </p:nvSpPr>
        <p:spPr>
          <a:xfrm rot="5400000">
            <a:off x="2119600" y="1308233"/>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B5F8CC9C-A3F6-483D-847B-0AEFDC2DDA1C}"/>
              </a:ext>
            </a:extLst>
          </p:cNvPr>
          <p:cNvSpPr txBox="1"/>
          <p:nvPr/>
        </p:nvSpPr>
        <p:spPr>
          <a:xfrm>
            <a:off x="2551030" y="4228482"/>
            <a:ext cx="1723549" cy="246221"/>
          </a:xfrm>
          <a:prstGeom prst="rect">
            <a:avLst/>
          </a:prstGeom>
          <a:noFill/>
        </p:spPr>
        <p:txBody>
          <a:bodyPr wrap="none" rtlCol="0">
            <a:spAutoFit/>
          </a:bodyPr>
          <a:lstStyle/>
          <a:p>
            <a:r>
              <a:rPr kumimoji="1" lang="ja-JP" altLang="en-US" sz="1000" b="1" dirty="0"/>
              <a:t>・ダメージの算出について</a:t>
            </a:r>
            <a:endParaRPr kumimoji="1" lang="ja-JP" altLang="en-US" sz="1000" b="1" dirty="0">
              <a:solidFill>
                <a:srgbClr val="FF0000"/>
              </a:solidFill>
            </a:endParaRPr>
          </a:p>
        </p:txBody>
      </p:sp>
      <p:sp>
        <p:nvSpPr>
          <p:cNvPr id="38" name="テキスト ボックス 37">
            <a:extLst>
              <a:ext uri="{FF2B5EF4-FFF2-40B4-BE49-F238E27FC236}">
                <a16:creationId xmlns:a16="http://schemas.microsoft.com/office/drawing/2014/main" id="{E5634D8F-07A8-41FA-9F8A-6297F91AD1E7}"/>
              </a:ext>
            </a:extLst>
          </p:cNvPr>
          <p:cNvSpPr txBox="1"/>
          <p:nvPr/>
        </p:nvSpPr>
        <p:spPr>
          <a:xfrm>
            <a:off x="2635064" y="4504729"/>
            <a:ext cx="6265655" cy="615553"/>
          </a:xfrm>
          <a:prstGeom prst="rect">
            <a:avLst/>
          </a:prstGeom>
          <a:noFill/>
        </p:spPr>
        <p:txBody>
          <a:bodyPr wrap="square" rtlCol="0">
            <a:spAutoFit/>
          </a:bodyPr>
          <a:lstStyle/>
          <a:p>
            <a:r>
              <a:rPr kumimoji="1" lang="ja-JP" altLang="en-US" sz="800" dirty="0"/>
              <a:t>ダメージ計算の際の攻撃部位については、各キャラが攻撃している部位によって行い、そこに参加人数による倍率を掛け、</a:t>
            </a:r>
            <a:endParaRPr kumimoji="1" lang="en-US" altLang="ja-JP" sz="800" dirty="0"/>
          </a:p>
          <a:p>
            <a:r>
              <a:rPr kumimoji="1" lang="ja-JP" altLang="en-US" sz="800" dirty="0"/>
              <a:t>最後に合計する感じとなる。</a:t>
            </a:r>
            <a:endParaRPr kumimoji="1" lang="en-US" altLang="ja-JP" sz="800" dirty="0"/>
          </a:p>
          <a:p>
            <a:endParaRPr kumimoji="1" lang="en-US" altLang="ja-JP" sz="800" dirty="0"/>
          </a:p>
          <a:p>
            <a:r>
              <a:rPr kumimoji="1" lang="ja-JP" altLang="en-US" sz="1000" b="1" dirty="0">
                <a:solidFill>
                  <a:srgbClr val="00B0F0"/>
                </a:solidFill>
              </a:rPr>
              <a:t>［各キャラ通常ダメージ計算］</a:t>
            </a:r>
            <a:r>
              <a:rPr kumimoji="1" lang="en-US" altLang="ja-JP" sz="1000" b="1" dirty="0">
                <a:solidFill>
                  <a:srgbClr val="00B0F0"/>
                </a:solidFill>
              </a:rPr>
              <a:t>×</a:t>
            </a:r>
            <a:r>
              <a:rPr kumimoji="1" lang="ja-JP" altLang="en-US" sz="1000" b="1" dirty="0">
                <a:solidFill>
                  <a:srgbClr val="00B0F0"/>
                </a:solidFill>
              </a:rPr>
              <a:t>［人数によるダメージ倍率］</a:t>
            </a:r>
            <a:r>
              <a:rPr kumimoji="1" lang="ja-JP" altLang="en-US" sz="800" dirty="0"/>
              <a:t>→これを各キャラで算出し、合計する。</a:t>
            </a:r>
          </a:p>
        </p:txBody>
      </p:sp>
      <p:sp>
        <p:nvSpPr>
          <p:cNvPr id="39" name="テキスト ボックス 38">
            <a:extLst>
              <a:ext uri="{FF2B5EF4-FFF2-40B4-BE49-F238E27FC236}">
                <a16:creationId xmlns:a16="http://schemas.microsoft.com/office/drawing/2014/main" id="{0D86835B-783B-4E5A-98A2-7F274C4D2E02}"/>
              </a:ext>
            </a:extLst>
          </p:cNvPr>
          <p:cNvSpPr txBox="1"/>
          <p:nvPr/>
        </p:nvSpPr>
        <p:spPr>
          <a:xfrm>
            <a:off x="717183" y="5311900"/>
            <a:ext cx="1723549" cy="246221"/>
          </a:xfrm>
          <a:prstGeom prst="rect">
            <a:avLst/>
          </a:prstGeom>
          <a:noFill/>
        </p:spPr>
        <p:txBody>
          <a:bodyPr wrap="none" rtlCol="0">
            <a:spAutoFit/>
          </a:bodyPr>
          <a:lstStyle/>
          <a:p>
            <a:r>
              <a:rPr kumimoji="1" lang="ja-JP" altLang="en-US" sz="1000" b="1" dirty="0"/>
              <a:t>・ダメージの分配について</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14F3022E-886D-442F-B136-F939CA78BA87}"/>
              </a:ext>
            </a:extLst>
          </p:cNvPr>
          <p:cNvSpPr txBox="1"/>
          <p:nvPr/>
        </p:nvSpPr>
        <p:spPr>
          <a:xfrm>
            <a:off x="894670" y="5561841"/>
            <a:ext cx="6265655" cy="584775"/>
          </a:xfrm>
          <a:prstGeom prst="rect">
            <a:avLst/>
          </a:prstGeom>
          <a:noFill/>
        </p:spPr>
        <p:txBody>
          <a:bodyPr wrap="square" rtlCol="0">
            <a:spAutoFit/>
          </a:bodyPr>
          <a:lstStyle/>
          <a:p>
            <a:r>
              <a:rPr kumimoji="1" lang="ja-JP" altLang="en-US" sz="800" dirty="0"/>
              <a:t>怪獣の総</a:t>
            </a:r>
            <a:r>
              <a:rPr kumimoji="1" lang="en-US" altLang="ja-JP" sz="800" dirty="0"/>
              <a:t>HP</a:t>
            </a:r>
            <a:r>
              <a:rPr kumimoji="1" lang="ja-JP" altLang="en-US" sz="800" dirty="0"/>
              <a:t>に与えるものについては、前述のダメージをそのまま与える。</a:t>
            </a:r>
            <a:endParaRPr kumimoji="1" lang="en-US" altLang="ja-JP" sz="800" dirty="0"/>
          </a:p>
          <a:p>
            <a:endParaRPr kumimoji="1" lang="en-US" altLang="ja-JP" sz="800" dirty="0"/>
          </a:p>
          <a:p>
            <a:r>
              <a:rPr kumimoji="1" lang="ja-JP" altLang="en-US" sz="800" dirty="0"/>
              <a:t>部位別のダメージについては、各キャラが個別に攻撃した場合と同様に、各部位に与えるようにする。</a:t>
            </a:r>
            <a:endParaRPr kumimoji="1" lang="en-US" altLang="ja-JP" sz="800" dirty="0"/>
          </a:p>
          <a:p>
            <a:r>
              <a:rPr kumimoji="1" lang="ja-JP" altLang="en-US" sz="800" dirty="0"/>
              <a:t>与えるダメージは「人数によるダメージ倍率」を乗せたものとなる。</a:t>
            </a:r>
            <a:endParaRPr kumimoji="1" lang="en-US" altLang="ja-JP" sz="800" dirty="0"/>
          </a:p>
        </p:txBody>
      </p:sp>
    </p:spTree>
    <p:extLst>
      <p:ext uri="{BB962C8B-B14F-4D97-AF65-F5344CB8AC3E}">
        <p14:creationId xmlns:p14="http://schemas.microsoft.com/office/powerpoint/2010/main" val="19458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44A31529-48D6-43B6-B0B6-0D8E879353DE}"/>
              </a:ext>
            </a:extLst>
          </p:cNvPr>
          <p:cNvSpPr/>
          <p:nvPr/>
        </p:nvSpPr>
        <p:spPr>
          <a:xfrm>
            <a:off x="769669" y="502469"/>
            <a:ext cx="5666386" cy="2237831"/>
          </a:xfrm>
          <a:prstGeom prst="roundRect">
            <a:avLst>
              <a:gd name="adj" fmla="val 8795"/>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n-ea"/>
              </a:rPr>
              <a:t>効果仕様修正のため、</a:t>
            </a:r>
            <a:endParaRPr kumimoji="1" lang="en-US" altLang="ja-JP" b="1">
              <a:latin typeface="+mn-ea"/>
            </a:endParaRPr>
          </a:p>
          <a:p>
            <a:pPr algn="ctr"/>
            <a:r>
              <a:rPr kumimoji="1" lang="ja-JP" altLang="en-US" b="1">
                <a:latin typeface="+mn-ea"/>
              </a:rPr>
              <a:t>一旦保留</a:t>
            </a:r>
          </a:p>
        </p:txBody>
      </p:sp>
    </p:spTree>
    <p:extLst>
      <p:ext uri="{BB962C8B-B14F-4D97-AF65-F5344CB8AC3E}">
        <p14:creationId xmlns:p14="http://schemas.microsoft.com/office/powerpoint/2010/main" val="13876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453AEB7-CA5C-4489-91A5-7C2D6992DD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710D55-FF04-430B-B46C-27B0DE3F535B}"/>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7FAB84D5-8F8D-4640-BA9D-D8F447412A30}"/>
              </a:ext>
            </a:extLst>
          </p:cNvPr>
          <p:cNvSpPr txBox="1"/>
          <p:nvPr/>
        </p:nvSpPr>
        <p:spPr>
          <a:xfrm>
            <a:off x="415419" y="538799"/>
            <a:ext cx="1261884" cy="307777"/>
          </a:xfrm>
          <a:prstGeom prst="rect">
            <a:avLst/>
          </a:prstGeom>
          <a:noFill/>
        </p:spPr>
        <p:txBody>
          <a:bodyPr wrap="none" rtlCol="0">
            <a:spAutoFit/>
          </a:bodyPr>
          <a:lstStyle/>
          <a:p>
            <a:r>
              <a:rPr kumimoji="1" lang="ja-JP" altLang="en-US" sz="1400" b="1"/>
              <a:t>●怪獣</a:t>
            </a:r>
            <a:r>
              <a:rPr kumimoji="1" lang="ja-JP" altLang="en-US" sz="1400" b="1" dirty="0"/>
              <a:t>やられ</a:t>
            </a:r>
            <a:endParaRPr kumimoji="1" lang="ja-JP" altLang="en-US" sz="1400" dirty="0"/>
          </a:p>
        </p:txBody>
      </p:sp>
      <p:sp>
        <p:nvSpPr>
          <p:cNvPr id="7" name="テキスト ボックス 6">
            <a:extLst>
              <a:ext uri="{FF2B5EF4-FFF2-40B4-BE49-F238E27FC236}">
                <a16:creationId xmlns:a16="http://schemas.microsoft.com/office/drawing/2014/main" id="{E163D47B-B026-4C73-A2DB-6C7C646725D4}"/>
              </a:ext>
            </a:extLst>
          </p:cNvPr>
          <p:cNvSpPr txBox="1"/>
          <p:nvPr/>
        </p:nvSpPr>
        <p:spPr>
          <a:xfrm>
            <a:off x="602883" y="862222"/>
            <a:ext cx="3005951" cy="246221"/>
          </a:xfrm>
          <a:prstGeom prst="rect">
            <a:avLst/>
          </a:prstGeom>
          <a:noFill/>
        </p:spPr>
        <p:txBody>
          <a:bodyPr wrap="none" rtlCol="0">
            <a:spAutoFit/>
          </a:bodyPr>
          <a:lstStyle/>
          <a:p>
            <a:r>
              <a:rPr kumimoji="1" lang="ja-JP" altLang="en-US" sz="1000" dirty="0"/>
              <a:t>キャラが発射した攻撃に対してのリアクション。</a:t>
            </a:r>
            <a:endParaRPr kumimoji="1" lang="en-US" altLang="ja-JP" sz="1000" dirty="0"/>
          </a:p>
        </p:txBody>
      </p:sp>
      <p:sp>
        <p:nvSpPr>
          <p:cNvPr id="8" name="テキスト ボックス 7">
            <a:extLst>
              <a:ext uri="{FF2B5EF4-FFF2-40B4-BE49-F238E27FC236}">
                <a16:creationId xmlns:a16="http://schemas.microsoft.com/office/drawing/2014/main" id="{2B95EB1C-715D-477B-9C45-24ACD361FBB2}"/>
              </a:ext>
            </a:extLst>
          </p:cNvPr>
          <p:cNvSpPr txBox="1"/>
          <p:nvPr/>
        </p:nvSpPr>
        <p:spPr>
          <a:xfrm>
            <a:off x="602883" y="1147692"/>
            <a:ext cx="2646878"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のやられに関するパラメータ</a:t>
            </a:r>
          </a:p>
        </p:txBody>
      </p:sp>
      <p:sp>
        <p:nvSpPr>
          <p:cNvPr id="9" name="テキスト ボックス 8">
            <a:extLst>
              <a:ext uri="{FF2B5EF4-FFF2-40B4-BE49-F238E27FC236}">
                <a16:creationId xmlns:a16="http://schemas.microsoft.com/office/drawing/2014/main" id="{304A2FDB-5979-411D-8AD1-80A07B819CD9}"/>
              </a:ext>
            </a:extLst>
          </p:cNvPr>
          <p:cNvSpPr txBox="1"/>
          <p:nvPr/>
        </p:nvSpPr>
        <p:spPr>
          <a:xfrm>
            <a:off x="686917" y="1438845"/>
            <a:ext cx="3134191" cy="246221"/>
          </a:xfrm>
          <a:prstGeom prst="rect">
            <a:avLst/>
          </a:prstGeom>
          <a:noFill/>
        </p:spPr>
        <p:txBody>
          <a:bodyPr wrap="none" rtlCol="0">
            <a:spAutoFit/>
          </a:bodyPr>
          <a:lstStyle/>
          <a:p>
            <a:r>
              <a:rPr kumimoji="1" lang="ja-JP" altLang="en-US" sz="1000" dirty="0"/>
              <a:t>各武器の攻撃間隔を表すパラメータは以下がある。</a:t>
            </a:r>
          </a:p>
        </p:txBody>
      </p:sp>
      <p:sp>
        <p:nvSpPr>
          <p:cNvPr id="10" name="テキスト ボックス 9">
            <a:extLst>
              <a:ext uri="{FF2B5EF4-FFF2-40B4-BE49-F238E27FC236}">
                <a16:creationId xmlns:a16="http://schemas.microsoft.com/office/drawing/2014/main" id="{CD31F925-0267-44F9-A7FC-162591024812}"/>
              </a:ext>
            </a:extLst>
          </p:cNvPr>
          <p:cNvSpPr txBox="1"/>
          <p:nvPr/>
        </p:nvSpPr>
        <p:spPr>
          <a:xfrm>
            <a:off x="686917" y="3764400"/>
            <a:ext cx="6750566" cy="338554"/>
          </a:xfrm>
          <a:prstGeom prst="rect">
            <a:avLst/>
          </a:prstGeom>
          <a:noFill/>
        </p:spPr>
        <p:txBody>
          <a:bodyPr wrap="none" rtlCol="0">
            <a:spAutoFit/>
          </a:bodyPr>
          <a:lstStyle/>
          <a:p>
            <a:r>
              <a:rPr kumimoji="1" lang="ja-JP" altLang="en-US" sz="800" dirty="0"/>
              <a:t>怪獣の各部位には、被弾場所の座標を設定する（モデルに位置データを仕込む）必要がある。</a:t>
            </a:r>
            <a:endParaRPr kumimoji="1" lang="en-US" altLang="ja-JP" sz="800" dirty="0"/>
          </a:p>
          <a:p>
            <a:r>
              <a:rPr kumimoji="1" lang="ja-JP" altLang="en-US" sz="800" dirty="0"/>
              <a:t>現在狙っている部位の被弾座標を基準として、ヒットタイミングごとにランダムで少し座標をずらした位置にダメージエフェクトを表示する。</a:t>
            </a:r>
            <a:endParaRPr kumimoji="1" lang="en-US" altLang="ja-JP" sz="800" dirty="0"/>
          </a:p>
        </p:txBody>
      </p:sp>
      <p:sp>
        <p:nvSpPr>
          <p:cNvPr id="11" name="テキスト ボックス 10">
            <a:extLst>
              <a:ext uri="{FF2B5EF4-FFF2-40B4-BE49-F238E27FC236}">
                <a16:creationId xmlns:a16="http://schemas.microsoft.com/office/drawing/2014/main" id="{04F5D20A-C0B1-4664-9D82-925FC4A2F1B9}"/>
              </a:ext>
            </a:extLst>
          </p:cNvPr>
          <p:cNvSpPr txBox="1"/>
          <p:nvPr/>
        </p:nvSpPr>
        <p:spPr>
          <a:xfrm>
            <a:off x="602883" y="4220777"/>
            <a:ext cx="3429144"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のダメージリアクション</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20190801</a:t>
            </a:r>
            <a:r>
              <a:rPr kumimoji="1" lang="ja-JP" altLang="en-US" sz="1000" b="1" dirty="0">
                <a:solidFill>
                  <a:schemeClr val="bg1">
                    <a:lumMod val="85000"/>
                  </a:schemeClr>
                </a:solidFill>
              </a:rPr>
              <a:t>修正）</a:t>
            </a:r>
          </a:p>
        </p:txBody>
      </p:sp>
      <p:sp>
        <p:nvSpPr>
          <p:cNvPr id="12" name="テキスト ボックス 11">
            <a:extLst>
              <a:ext uri="{FF2B5EF4-FFF2-40B4-BE49-F238E27FC236}">
                <a16:creationId xmlns:a16="http://schemas.microsoft.com/office/drawing/2014/main" id="{6BF81CB7-3E10-4F2D-915B-DB32269C2A3F}"/>
              </a:ext>
            </a:extLst>
          </p:cNvPr>
          <p:cNvSpPr txBox="1"/>
          <p:nvPr/>
        </p:nvSpPr>
        <p:spPr>
          <a:xfrm>
            <a:off x="686917" y="4553331"/>
            <a:ext cx="4031873" cy="246221"/>
          </a:xfrm>
          <a:prstGeom prst="rect">
            <a:avLst/>
          </a:prstGeom>
          <a:noFill/>
        </p:spPr>
        <p:txBody>
          <a:bodyPr wrap="none" rtlCol="0">
            <a:spAutoFit/>
          </a:bodyPr>
          <a:lstStyle/>
          <a:p>
            <a:r>
              <a:rPr kumimoji="1" lang="ja-JP" altLang="en-US" sz="1000" dirty="0"/>
              <a:t>攻撃が当たった際、怪獣のリアクションは条件によって変化する。</a:t>
            </a:r>
            <a:endParaRPr kumimoji="1" lang="en-US" altLang="ja-JP" sz="1000" dirty="0"/>
          </a:p>
        </p:txBody>
      </p:sp>
      <p:graphicFrame>
        <p:nvGraphicFramePr>
          <p:cNvPr id="13" name="表 12">
            <a:extLst>
              <a:ext uri="{FF2B5EF4-FFF2-40B4-BE49-F238E27FC236}">
                <a16:creationId xmlns:a16="http://schemas.microsoft.com/office/drawing/2014/main" id="{768D54DC-9096-4FF7-BF3A-E2D55861AADA}"/>
              </a:ext>
            </a:extLst>
          </p:cNvPr>
          <p:cNvGraphicFramePr>
            <a:graphicFrameLocks noGrp="1"/>
          </p:cNvGraphicFramePr>
          <p:nvPr>
            <p:extLst>
              <p:ext uri="{D42A27DB-BD31-4B8C-83A1-F6EECF244321}">
                <p14:modId xmlns:p14="http://schemas.microsoft.com/office/powerpoint/2010/main" val="2177637315"/>
              </p:ext>
            </p:extLst>
          </p:nvPr>
        </p:nvGraphicFramePr>
        <p:xfrm>
          <a:off x="716281" y="1709624"/>
          <a:ext cx="4182110" cy="1981200"/>
        </p:xfrm>
        <a:graphic>
          <a:graphicData uri="http://schemas.openxmlformats.org/drawingml/2006/table">
            <a:tbl>
              <a:tblPr firstRow="1" bandRow="1">
                <a:tableStyleId>{5C22544A-7EE6-4342-B048-85BDC9FD1C3A}</a:tableStyleId>
              </a:tblPr>
              <a:tblGrid>
                <a:gridCol w="1125855">
                  <a:extLst>
                    <a:ext uri="{9D8B030D-6E8A-4147-A177-3AD203B41FA5}">
                      <a16:colId xmlns:a16="http://schemas.microsoft.com/office/drawing/2014/main" val="2274898723"/>
                    </a:ext>
                  </a:extLst>
                </a:gridCol>
                <a:gridCol w="3056255">
                  <a:extLst>
                    <a:ext uri="{9D8B030D-6E8A-4147-A177-3AD203B41FA5}">
                      <a16:colId xmlns:a16="http://schemas.microsoft.com/office/drawing/2014/main" val="3224386025"/>
                    </a:ext>
                  </a:extLst>
                </a:gridCol>
              </a:tblGrid>
              <a:tr h="0">
                <a:tc>
                  <a:txBody>
                    <a:bodyPr/>
                    <a:lstStyle/>
                    <a:p>
                      <a:r>
                        <a:rPr kumimoji="1" lang="ja-JP" altLang="en-US" sz="800" dirty="0"/>
                        <a:t>パラメータ</a:t>
                      </a:r>
                    </a:p>
                  </a:txBody>
                  <a:tcPr/>
                </a:tc>
                <a:tc>
                  <a:txBody>
                    <a:bodyPr/>
                    <a:lstStyle/>
                    <a:p>
                      <a:r>
                        <a:rPr kumimoji="1" lang="ja-JP" altLang="en-US" sz="800" dirty="0"/>
                        <a:t>内容</a:t>
                      </a:r>
                    </a:p>
                  </a:txBody>
                  <a:tcPr/>
                </a:tc>
                <a:extLst>
                  <a:ext uri="{0D108BD9-81ED-4DB2-BD59-A6C34878D82A}">
                    <a16:rowId xmlns:a16="http://schemas.microsoft.com/office/drawing/2014/main" val="4185926113"/>
                  </a:ext>
                </a:extLst>
              </a:tr>
              <a:tr h="211158">
                <a:tc>
                  <a:txBody>
                    <a:bodyPr/>
                    <a:lstStyle/>
                    <a:p>
                      <a:r>
                        <a:rPr kumimoji="1" lang="ja-JP" altLang="en-US" sz="800" dirty="0"/>
                        <a:t>部位</a:t>
                      </a:r>
                    </a:p>
                  </a:txBody>
                  <a:tcPr/>
                </a:tc>
                <a:tc>
                  <a:txBody>
                    <a:bodyPr/>
                    <a:lstStyle/>
                    <a:p>
                      <a:r>
                        <a:rPr kumimoji="1" lang="ja-JP" altLang="en-US" sz="800" dirty="0"/>
                        <a:t>その怪獣が持つ部位の分類。怪獣により数、位置ともに個別。</a:t>
                      </a:r>
                      <a:endParaRPr kumimoji="1" lang="en-US" altLang="ja-JP" sz="800" dirty="0"/>
                    </a:p>
                    <a:p>
                      <a:r>
                        <a:rPr kumimoji="1" lang="ja-JP" altLang="en-US" sz="800" dirty="0"/>
                        <a:t>指定方法はプログラマ・</a:t>
                      </a:r>
                      <a:r>
                        <a:rPr kumimoji="1" lang="en-US" altLang="ja-JP" sz="800" dirty="0"/>
                        <a:t>3D</a:t>
                      </a:r>
                      <a:r>
                        <a:rPr kumimoji="1" lang="ja-JP" altLang="en-US" sz="800" dirty="0"/>
                        <a:t>モデラと要相談</a:t>
                      </a:r>
                      <a:endParaRPr kumimoji="1" lang="en-US" altLang="ja-JP" sz="800" dirty="0"/>
                    </a:p>
                  </a:txBody>
                  <a:tcPr/>
                </a:tc>
                <a:extLst>
                  <a:ext uri="{0D108BD9-81ED-4DB2-BD59-A6C34878D82A}">
                    <a16:rowId xmlns:a16="http://schemas.microsoft.com/office/drawing/2014/main" val="4167916527"/>
                  </a:ext>
                </a:extLst>
              </a:tr>
              <a:tr h="168033">
                <a:tc>
                  <a:txBody>
                    <a:bodyPr/>
                    <a:lstStyle/>
                    <a:p>
                      <a:r>
                        <a:rPr kumimoji="1" lang="ja-JP" altLang="en-US" sz="800" dirty="0"/>
                        <a:t>各部位防御係数</a:t>
                      </a:r>
                    </a:p>
                  </a:txBody>
                  <a:tcPr/>
                </a:tc>
                <a:tc>
                  <a:txBody>
                    <a:bodyPr/>
                    <a:lstStyle/>
                    <a:p>
                      <a:r>
                        <a:rPr kumimoji="1" lang="ja-JP" altLang="en-US" sz="800" dirty="0"/>
                        <a:t>部位の硬さ。ダメージ計算のときに</a:t>
                      </a:r>
                      <a:endParaRPr kumimoji="1" lang="en-US" altLang="ja-JP" sz="800" dirty="0"/>
                    </a:p>
                  </a:txBody>
                  <a:tcPr/>
                </a:tc>
                <a:extLst>
                  <a:ext uri="{0D108BD9-81ED-4DB2-BD59-A6C34878D82A}">
                    <a16:rowId xmlns:a16="http://schemas.microsoft.com/office/drawing/2014/main" val="224538453"/>
                  </a:ext>
                </a:extLst>
              </a:tr>
              <a:tr h="0">
                <a:tc>
                  <a:txBody>
                    <a:bodyPr/>
                    <a:lstStyle/>
                    <a:p>
                      <a:r>
                        <a:rPr kumimoji="1" lang="ja-JP" altLang="en-US" sz="800" dirty="0"/>
                        <a:t>各部位ダメージ</a:t>
                      </a:r>
                    </a:p>
                  </a:txBody>
                  <a:tcPr/>
                </a:tc>
                <a:tc>
                  <a:txBody>
                    <a:bodyPr/>
                    <a:lstStyle/>
                    <a:p>
                      <a:r>
                        <a:rPr kumimoji="1" lang="ja-JP" altLang="en-US" sz="800" dirty="0"/>
                        <a:t>各部位が食らったダメージの蓄積。</a:t>
                      </a:r>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ja-JP" altLang="en-US" sz="800" dirty="0"/>
                        <a:t>部位破壊ダメージ値</a:t>
                      </a:r>
                    </a:p>
                  </a:txBody>
                  <a:tcPr/>
                </a:tc>
                <a:tc>
                  <a:txBody>
                    <a:bodyPr/>
                    <a:lstStyle/>
                    <a:p>
                      <a:r>
                        <a:rPr kumimoji="1" lang="ja-JP" altLang="en-US" sz="800" dirty="0"/>
                        <a:t>破壊可能な部位に設定された数値。</a:t>
                      </a:r>
                      <a:endParaRPr kumimoji="1" lang="en-US" altLang="ja-JP" sz="800" dirty="0"/>
                    </a:p>
                    <a:p>
                      <a:r>
                        <a:rPr kumimoji="1" lang="ja-JP" altLang="en-US" sz="800" dirty="0"/>
                        <a:t>これに設定された数値に↑の部位ダメージが達すると破壊となる。</a:t>
                      </a:r>
                      <a:endParaRPr kumimoji="1" lang="en-US" altLang="ja-JP" sz="800" dirty="0"/>
                    </a:p>
                    <a:p>
                      <a:r>
                        <a:rPr kumimoji="1" lang="ja-JP" altLang="en-US" sz="800" dirty="0"/>
                        <a:t>破壊できない場合は</a:t>
                      </a:r>
                      <a:r>
                        <a:rPr kumimoji="1" lang="en-US" altLang="ja-JP" sz="800" dirty="0"/>
                        <a:t>-1</a:t>
                      </a:r>
                      <a:r>
                        <a:rPr kumimoji="1" lang="ja-JP" altLang="en-US" sz="800" dirty="0"/>
                        <a:t>。</a:t>
                      </a:r>
                      <a:endParaRPr kumimoji="1" lang="en-US" altLang="ja-JP" sz="800" dirty="0"/>
                    </a:p>
                  </a:txBody>
                  <a:tcPr/>
                </a:tc>
                <a:extLst>
                  <a:ext uri="{0D108BD9-81ED-4DB2-BD59-A6C34878D82A}">
                    <a16:rowId xmlns:a16="http://schemas.microsoft.com/office/drawing/2014/main" val="174232745"/>
                  </a:ext>
                </a:extLst>
              </a:tr>
              <a:tr h="0">
                <a:tc>
                  <a:txBody>
                    <a:bodyPr/>
                    <a:lstStyle/>
                    <a:p>
                      <a:r>
                        <a:rPr kumimoji="1" lang="ja-JP" altLang="en-US" sz="800" dirty="0"/>
                        <a:t>各部位弱点判定</a:t>
                      </a:r>
                    </a:p>
                  </a:txBody>
                  <a:tcPr/>
                </a:tc>
                <a:tc>
                  <a:txBody>
                    <a:bodyPr/>
                    <a:lstStyle/>
                    <a:p>
                      <a:r>
                        <a:rPr kumimoji="1" lang="en-US" altLang="ja-JP" sz="800" dirty="0"/>
                        <a:t>0</a:t>
                      </a:r>
                      <a:r>
                        <a:rPr kumimoji="1" lang="ja-JP" altLang="en-US" sz="800" dirty="0"/>
                        <a:t>：普通　</a:t>
                      </a:r>
                      <a:r>
                        <a:rPr kumimoji="1" lang="en-US" altLang="ja-JP" sz="800" dirty="0"/>
                        <a:t>1</a:t>
                      </a:r>
                      <a:r>
                        <a:rPr kumimoji="1" lang="ja-JP" altLang="en-US" sz="800" dirty="0"/>
                        <a:t>：弱点</a:t>
                      </a:r>
                      <a:endParaRPr kumimoji="1" lang="en-US" altLang="ja-JP" sz="800" dirty="0"/>
                    </a:p>
                  </a:txBody>
                  <a:tcPr/>
                </a:tc>
                <a:extLst>
                  <a:ext uri="{0D108BD9-81ED-4DB2-BD59-A6C34878D82A}">
                    <a16:rowId xmlns:a16="http://schemas.microsoft.com/office/drawing/2014/main" val="4125890790"/>
                  </a:ext>
                </a:extLst>
              </a:tr>
              <a:tr h="0">
                <a:tc>
                  <a:txBody>
                    <a:bodyPr/>
                    <a:lstStyle/>
                    <a:p>
                      <a:r>
                        <a:rPr kumimoji="1" lang="en-US" altLang="ja-JP" sz="800" dirty="0"/>
                        <a:t>HP</a:t>
                      </a:r>
                      <a:endParaRPr kumimoji="1" lang="ja-JP" altLang="en-US" sz="800" dirty="0"/>
                    </a:p>
                  </a:txBody>
                  <a:tcPr/>
                </a:tc>
                <a:tc>
                  <a:txBody>
                    <a:bodyPr/>
                    <a:lstStyle/>
                    <a:p>
                      <a:r>
                        <a:rPr kumimoji="1" lang="ja-JP" altLang="en-US" sz="800" dirty="0"/>
                        <a:t>怪獣の総</a:t>
                      </a:r>
                      <a:r>
                        <a:rPr kumimoji="1" lang="en-US" altLang="ja-JP" sz="800" dirty="0"/>
                        <a:t>HP</a:t>
                      </a:r>
                    </a:p>
                  </a:txBody>
                  <a:tcPr/>
                </a:tc>
                <a:extLst>
                  <a:ext uri="{0D108BD9-81ED-4DB2-BD59-A6C34878D82A}">
                    <a16:rowId xmlns:a16="http://schemas.microsoft.com/office/drawing/2014/main" val="2023430238"/>
                  </a:ext>
                </a:extLst>
              </a:tr>
            </a:tbl>
          </a:graphicData>
        </a:graphic>
      </p:graphicFrame>
      <p:graphicFrame>
        <p:nvGraphicFramePr>
          <p:cNvPr id="14" name="表 13">
            <a:extLst>
              <a:ext uri="{FF2B5EF4-FFF2-40B4-BE49-F238E27FC236}">
                <a16:creationId xmlns:a16="http://schemas.microsoft.com/office/drawing/2014/main" id="{5A20AE4E-CAB6-4DC2-886D-620506641E30}"/>
              </a:ext>
            </a:extLst>
          </p:cNvPr>
          <p:cNvGraphicFramePr>
            <a:graphicFrameLocks noGrp="1"/>
          </p:cNvGraphicFramePr>
          <p:nvPr>
            <p:extLst>
              <p:ext uri="{D42A27DB-BD31-4B8C-83A1-F6EECF244321}">
                <p14:modId xmlns:p14="http://schemas.microsoft.com/office/powerpoint/2010/main" val="30322460"/>
              </p:ext>
            </p:extLst>
          </p:nvPr>
        </p:nvGraphicFramePr>
        <p:xfrm>
          <a:off x="716281" y="4817890"/>
          <a:ext cx="3495040" cy="12801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344930">
                  <a:extLst>
                    <a:ext uri="{9D8B030D-6E8A-4147-A177-3AD203B41FA5}">
                      <a16:colId xmlns:a16="http://schemas.microsoft.com/office/drawing/2014/main" val="978500424"/>
                    </a:ext>
                  </a:extLst>
                </a:gridCol>
                <a:gridCol w="1532255">
                  <a:extLst>
                    <a:ext uri="{9D8B030D-6E8A-4147-A177-3AD203B41FA5}">
                      <a16:colId xmlns:a16="http://schemas.microsoft.com/office/drawing/2014/main" val="3224386025"/>
                    </a:ext>
                  </a:extLst>
                </a:gridCol>
              </a:tblGrid>
              <a:tr h="0">
                <a:tc>
                  <a:txBody>
                    <a:bodyPr/>
                    <a:lstStyle/>
                    <a:p>
                      <a:r>
                        <a:rPr kumimoji="1" lang="ja-JP" altLang="en-US" sz="800" dirty="0"/>
                        <a:t>条件１</a:t>
                      </a:r>
                    </a:p>
                  </a:txBody>
                  <a:tcPr/>
                </a:tc>
                <a:tc>
                  <a:txBody>
                    <a:bodyPr/>
                    <a:lstStyle/>
                    <a:p>
                      <a:r>
                        <a:rPr kumimoji="1" lang="ja-JP" altLang="en-US" sz="800" dirty="0"/>
                        <a:t>条件２</a:t>
                      </a:r>
                    </a:p>
                  </a:txBody>
                  <a:tcPr/>
                </a:tc>
                <a:tc>
                  <a:txBody>
                    <a:bodyPr/>
                    <a:lstStyle/>
                    <a:p>
                      <a:endParaRPr kumimoji="1" lang="ja-JP" altLang="en-US" sz="800" dirty="0"/>
                    </a:p>
                  </a:txBody>
                  <a:tcPr/>
                </a:tc>
                <a:extLst>
                  <a:ext uri="{0D108BD9-81ED-4DB2-BD59-A6C34878D82A}">
                    <a16:rowId xmlns:a16="http://schemas.microsoft.com/office/drawing/2014/main" val="4185926113"/>
                  </a:ext>
                </a:extLst>
              </a:tr>
              <a:tr h="211158">
                <a:tc rowSpan="2">
                  <a:txBody>
                    <a:bodyPr/>
                    <a:lstStyle/>
                    <a:p>
                      <a:r>
                        <a:rPr kumimoji="1" lang="ja-JP" altLang="en-US" sz="800" dirty="0"/>
                        <a:t>非弱点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ダメージモーション（通常）</a:t>
                      </a:r>
                      <a:endParaRPr kumimoji="1" lang="en-US" altLang="ja-JP" sz="8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ノーリアクション</a:t>
                      </a:r>
                      <a:endParaRPr kumimoji="1" lang="en-US" altLang="ja-JP" sz="800" dirty="0"/>
                    </a:p>
                  </a:txBody>
                  <a:tcPr/>
                </a:tc>
                <a:extLst>
                  <a:ext uri="{0D108BD9-81ED-4DB2-BD59-A6C34878D82A}">
                    <a16:rowId xmlns:a16="http://schemas.microsoft.com/office/drawing/2014/main" val="432273792"/>
                  </a:ext>
                </a:extLst>
              </a:tr>
              <a:tr h="0">
                <a:tc rowSpan="2">
                  <a:txBody>
                    <a:bodyPr/>
                    <a:lstStyle/>
                    <a:p>
                      <a:r>
                        <a:rPr kumimoji="1" lang="ja-JP" altLang="en-US" sz="800" dirty="0"/>
                        <a:t>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ダメージモーション（弱点）</a:t>
                      </a:r>
                      <a:endParaRPr kumimoji="1" lang="en-US" altLang="ja-JP" sz="8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ダメージモーション（通常）</a:t>
                      </a:r>
                      <a:endParaRPr kumimoji="1" lang="en-US" altLang="ja-JP" sz="800" dirty="0"/>
                    </a:p>
                  </a:txBody>
                  <a:tcPr/>
                </a:tc>
                <a:extLst>
                  <a:ext uri="{0D108BD9-81ED-4DB2-BD59-A6C34878D82A}">
                    <a16:rowId xmlns:a16="http://schemas.microsoft.com/office/drawing/2014/main" val="2042876414"/>
                  </a:ext>
                </a:extLst>
              </a:tr>
              <a:tr h="0">
                <a:tc>
                  <a:txBody>
                    <a:bodyPr/>
                    <a:lstStyle/>
                    <a:p>
                      <a:r>
                        <a:rPr kumimoji="1" lang="ja-JP" altLang="en-US" sz="800" strike="dblStrike" baseline="0" dirty="0"/>
                        <a:t>部位破壊</a:t>
                      </a:r>
                    </a:p>
                  </a:txBody>
                  <a:tcPr/>
                </a:tc>
                <a:tc>
                  <a:txBody>
                    <a:bodyPr/>
                    <a:lstStyle/>
                    <a:p>
                      <a:r>
                        <a:rPr kumimoji="1" lang="en-US" altLang="ja-JP" sz="800" strike="dblStrike" baseline="0" dirty="0"/>
                        <a:t>-</a:t>
                      </a:r>
                    </a:p>
                  </a:txBody>
                  <a:tcPr/>
                </a:tc>
                <a:tc>
                  <a:txBody>
                    <a:bodyPr/>
                    <a:lstStyle/>
                    <a:p>
                      <a:r>
                        <a:rPr kumimoji="1" lang="ja-JP" altLang="en-US" sz="800" strike="dblStrike" baseline="0" dirty="0"/>
                        <a:t>部位破壊モーション</a:t>
                      </a:r>
                      <a:endParaRPr kumimoji="1" lang="en-US" altLang="ja-JP" sz="800" strike="dblStrike" baseline="0" dirty="0"/>
                    </a:p>
                  </a:txBody>
                  <a:tcPr/>
                </a:tc>
                <a:extLst>
                  <a:ext uri="{0D108BD9-81ED-4DB2-BD59-A6C34878D82A}">
                    <a16:rowId xmlns:a16="http://schemas.microsoft.com/office/drawing/2014/main" val="763136966"/>
                  </a:ext>
                </a:extLst>
              </a:tr>
            </a:tbl>
          </a:graphicData>
        </a:graphic>
      </p:graphicFrame>
      <p:sp>
        <p:nvSpPr>
          <p:cNvPr id="15" name="テキスト ボックス 14">
            <a:extLst>
              <a:ext uri="{FF2B5EF4-FFF2-40B4-BE49-F238E27FC236}">
                <a16:creationId xmlns:a16="http://schemas.microsoft.com/office/drawing/2014/main" id="{8C36DA96-2B90-4489-A549-3242CA327006}"/>
              </a:ext>
            </a:extLst>
          </p:cNvPr>
          <p:cNvSpPr txBox="1"/>
          <p:nvPr/>
        </p:nvSpPr>
        <p:spPr>
          <a:xfrm>
            <a:off x="4206360" y="4855107"/>
            <a:ext cx="4558420" cy="1169551"/>
          </a:xfrm>
          <a:prstGeom prst="rect">
            <a:avLst/>
          </a:prstGeom>
          <a:noFill/>
        </p:spPr>
        <p:txBody>
          <a:bodyPr wrap="square" rtlCol="0">
            <a:spAutoFit/>
          </a:bodyPr>
          <a:lstStyle/>
          <a:p>
            <a:r>
              <a:rPr kumimoji="1" lang="ja-JP" altLang="en-US" sz="1000" dirty="0"/>
              <a:t>モーション中に、次の条件がヒットした場合、</a:t>
            </a:r>
            <a:endParaRPr kumimoji="1" lang="en-US" altLang="ja-JP" sz="1000" dirty="0"/>
          </a:p>
          <a:p>
            <a:r>
              <a:rPr kumimoji="1" lang="ja-JP" altLang="en-US" sz="1000" dirty="0"/>
              <a:t>再生中のモーションの終わりを待って次のモーションを再生する。</a:t>
            </a:r>
            <a:endParaRPr kumimoji="1" lang="en-US" altLang="ja-JP" sz="1000" dirty="0"/>
          </a:p>
          <a:p>
            <a:endParaRPr kumimoji="1" lang="en-US" altLang="ja-JP" sz="1000" dirty="0"/>
          </a:p>
          <a:p>
            <a:r>
              <a:rPr kumimoji="1" lang="ja-JP" altLang="en-US" sz="1000" dirty="0"/>
              <a:t>ただし、「それ以外」条件の場合、再生できなかったらその回の再生はキャンセルする。</a:t>
            </a:r>
            <a:endParaRPr kumimoji="1" lang="en-US" altLang="ja-JP" sz="1000" dirty="0"/>
          </a:p>
          <a:p>
            <a:r>
              <a:rPr kumimoji="1" lang="ja-JP" altLang="en-US" sz="1000" dirty="0"/>
              <a:t>また、怪獣が死んでしまったり、勝利条件に達してしまった場合は、</a:t>
            </a:r>
            <a:endParaRPr kumimoji="1" lang="en-US" altLang="ja-JP" sz="1000" dirty="0"/>
          </a:p>
          <a:p>
            <a:r>
              <a:rPr kumimoji="1" lang="ja-JP" altLang="en-US" sz="1000" dirty="0"/>
              <a:t>そのまま終了処理へと遷移する。</a:t>
            </a:r>
            <a:endParaRPr kumimoji="1" lang="en-US" altLang="ja-JP" sz="1000" dirty="0"/>
          </a:p>
        </p:txBody>
      </p:sp>
      <p:sp>
        <p:nvSpPr>
          <p:cNvPr id="17" name="四角形: 角を丸くする 16">
            <a:extLst>
              <a:ext uri="{FF2B5EF4-FFF2-40B4-BE49-F238E27FC236}">
                <a16:creationId xmlns:a16="http://schemas.microsoft.com/office/drawing/2014/main" id="{E7BA6280-4256-40DD-86E9-0D85B0DF3327}"/>
              </a:ext>
            </a:extLst>
          </p:cNvPr>
          <p:cNvSpPr/>
          <p:nvPr/>
        </p:nvSpPr>
        <p:spPr>
          <a:xfrm>
            <a:off x="5144112" y="1709624"/>
            <a:ext cx="2200799" cy="618374"/>
          </a:xfrm>
          <a:prstGeom prst="round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000" dirty="0">
                <a:solidFill>
                  <a:schemeClr val="tx1"/>
                </a:solidFill>
              </a:rPr>
              <a:t>ダメージ時の数字表示については</a:t>
            </a:r>
            <a:endParaRPr kumimoji="1" lang="en-US" altLang="ja-JP" sz="1000" dirty="0">
              <a:solidFill>
                <a:schemeClr val="tx1"/>
              </a:solidFill>
            </a:endParaRPr>
          </a:p>
          <a:p>
            <a:r>
              <a:rPr kumimoji="1" lang="ja-JP" altLang="en-US" sz="1000" dirty="0">
                <a:solidFill>
                  <a:schemeClr val="tx1"/>
                </a:solidFill>
              </a:rPr>
              <a:t>「●ダメージ表現」の項を参照。</a:t>
            </a:r>
            <a:endParaRPr kumimoji="1" lang="en-US" altLang="ja-JP" sz="1000" dirty="0">
              <a:solidFill>
                <a:schemeClr val="tx1"/>
              </a:solidFill>
            </a:endParaRPr>
          </a:p>
        </p:txBody>
      </p:sp>
      <p:sp>
        <p:nvSpPr>
          <p:cNvPr id="18" name="テキスト ボックス 17">
            <a:extLst>
              <a:ext uri="{FF2B5EF4-FFF2-40B4-BE49-F238E27FC236}">
                <a16:creationId xmlns:a16="http://schemas.microsoft.com/office/drawing/2014/main" id="{216EA7DF-C644-4191-8CA8-E6AEA545B93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Tree>
    <p:extLst>
      <p:ext uri="{BB962C8B-B14F-4D97-AF65-F5344CB8AC3E}">
        <p14:creationId xmlns:p14="http://schemas.microsoft.com/office/powerpoint/2010/main" val="197648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31BB4229-C5F0-4FFD-B8EB-78A28643630D}"/>
              </a:ext>
            </a:extLst>
          </p:cNvPr>
          <p:cNvSpPr txBox="1"/>
          <p:nvPr/>
        </p:nvSpPr>
        <p:spPr>
          <a:xfrm>
            <a:off x="529719" y="487424"/>
            <a:ext cx="1415772" cy="276999"/>
          </a:xfrm>
          <a:prstGeom prst="rect">
            <a:avLst/>
          </a:prstGeom>
          <a:noFill/>
        </p:spPr>
        <p:txBody>
          <a:bodyPr wrap="none" rtlCol="0">
            <a:spAutoFit/>
          </a:bodyPr>
          <a:lstStyle/>
          <a:p>
            <a:r>
              <a:rPr kumimoji="1" lang="ja-JP" altLang="en-US" sz="1200" b="1" dirty="0"/>
              <a:t>○怪獣かばい行動</a:t>
            </a:r>
            <a:endParaRPr kumimoji="1" lang="ja-JP" altLang="en-US" sz="1200" dirty="0"/>
          </a:p>
        </p:txBody>
      </p:sp>
      <p:sp>
        <p:nvSpPr>
          <p:cNvPr id="8" name="テキスト ボックス 7">
            <a:extLst>
              <a:ext uri="{FF2B5EF4-FFF2-40B4-BE49-F238E27FC236}">
                <a16:creationId xmlns:a16="http://schemas.microsoft.com/office/drawing/2014/main" id="{DB9DC68A-355C-43F9-9823-FD86C4F920E1}"/>
              </a:ext>
            </a:extLst>
          </p:cNvPr>
          <p:cNvSpPr txBox="1"/>
          <p:nvPr/>
        </p:nvSpPr>
        <p:spPr>
          <a:xfrm>
            <a:off x="717183" y="798964"/>
            <a:ext cx="7237879" cy="246221"/>
          </a:xfrm>
          <a:prstGeom prst="rect">
            <a:avLst/>
          </a:prstGeom>
          <a:noFill/>
        </p:spPr>
        <p:txBody>
          <a:bodyPr wrap="none" rtlCol="0">
            <a:spAutoFit/>
          </a:bodyPr>
          <a:lstStyle/>
          <a:p>
            <a:r>
              <a:rPr kumimoji="1" lang="ja-JP" altLang="en-US" sz="1000" dirty="0"/>
              <a:t>弱点を攻撃した際に、一定の条件で怪獣はその弱点をかばう行動を取り、かばう行動終了後、条件がまたリセットされる。</a:t>
            </a:r>
            <a:endParaRPr kumimoji="1" lang="en-US" altLang="ja-JP" sz="1000" dirty="0"/>
          </a:p>
        </p:txBody>
      </p:sp>
      <p:sp>
        <p:nvSpPr>
          <p:cNvPr id="9" name="テキスト ボックス 8">
            <a:extLst>
              <a:ext uri="{FF2B5EF4-FFF2-40B4-BE49-F238E27FC236}">
                <a16:creationId xmlns:a16="http://schemas.microsoft.com/office/drawing/2014/main" id="{7E6BB904-D3D3-409E-9DBB-D5C6994521E6}"/>
              </a:ext>
            </a:extLst>
          </p:cNvPr>
          <p:cNvSpPr txBox="1"/>
          <p:nvPr/>
        </p:nvSpPr>
        <p:spPr>
          <a:xfrm>
            <a:off x="717183" y="1617106"/>
            <a:ext cx="1980029" cy="246221"/>
          </a:xfrm>
          <a:prstGeom prst="rect">
            <a:avLst/>
          </a:prstGeom>
          <a:noFill/>
        </p:spPr>
        <p:txBody>
          <a:bodyPr wrap="none" rtlCol="0">
            <a:spAutoFit/>
          </a:bodyPr>
          <a:lstStyle/>
          <a:p>
            <a:r>
              <a:rPr kumimoji="1" lang="ja-JP" altLang="en-US" sz="1000" b="1" dirty="0"/>
              <a:t>・かばいモーションと攻撃部位</a:t>
            </a:r>
          </a:p>
        </p:txBody>
      </p:sp>
      <p:sp>
        <p:nvSpPr>
          <p:cNvPr id="10" name="テキスト ボックス 9">
            <a:extLst>
              <a:ext uri="{FF2B5EF4-FFF2-40B4-BE49-F238E27FC236}">
                <a16:creationId xmlns:a16="http://schemas.microsoft.com/office/drawing/2014/main" id="{ACA3B5EB-2DE6-4173-BF97-296FBDE80656}"/>
              </a:ext>
            </a:extLst>
          </p:cNvPr>
          <p:cNvSpPr txBox="1"/>
          <p:nvPr/>
        </p:nvSpPr>
        <p:spPr>
          <a:xfrm>
            <a:off x="801217" y="1932234"/>
            <a:ext cx="7446269" cy="1169551"/>
          </a:xfrm>
          <a:prstGeom prst="rect">
            <a:avLst/>
          </a:prstGeom>
          <a:noFill/>
        </p:spPr>
        <p:txBody>
          <a:bodyPr wrap="none" rtlCol="0">
            <a:spAutoFit/>
          </a:bodyPr>
          <a:lstStyle/>
          <a:p>
            <a:r>
              <a:rPr kumimoji="1" lang="ja-JP" altLang="en-US" sz="1000" dirty="0"/>
              <a:t>かばいモーションは、</a:t>
            </a:r>
            <a:r>
              <a:rPr kumimoji="1" lang="en-US" altLang="ja-JP" sz="1000" dirty="0"/>
              <a:t>IN</a:t>
            </a:r>
            <a:r>
              <a:rPr kumimoji="1" lang="ja-JP" altLang="en-US" sz="1000" dirty="0"/>
              <a:t>→</a:t>
            </a:r>
            <a:r>
              <a:rPr kumimoji="1" lang="en-US" altLang="ja-JP" sz="1000" dirty="0"/>
              <a:t>LOOP</a:t>
            </a:r>
            <a:r>
              <a:rPr kumimoji="1" lang="ja-JP" altLang="en-US" sz="1000" dirty="0"/>
              <a:t>→</a:t>
            </a:r>
            <a:r>
              <a:rPr kumimoji="1" lang="en-US" altLang="ja-JP" sz="1000" dirty="0"/>
              <a:t>OUT</a:t>
            </a:r>
            <a:r>
              <a:rPr kumimoji="1" lang="ja-JP" altLang="en-US" sz="1000" dirty="0"/>
              <a:t>で判定し、</a:t>
            </a:r>
            <a:r>
              <a:rPr kumimoji="1" lang="en-US" altLang="ja-JP" sz="1000" dirty="0"/>
              <a:t>IN</a:t>
            </a:r>
            <a:r>
              <a:rPr kumimoji="1" lang="ja-JP" altLang="en-US" sz="1000" dirty="0"/>
              <a:t>と</a:t>
            </a:r>
            <a:r>
              <a:rPr kumimoji="1" lang="en-US" altLang="ja-JP" sz="1000" dirty="0"/>
              <a:t>OUT</a:t>
            </a:r>
            <a:r>
              <a:rPr kumimoji="1" lang="ja-JP" altLang="en-US" sz="1000" dirty="0"/>
              <a:t>中に行われた攻撃は、そのまま弱点へのダメージとして処理する。</a:t>
            </a:r>
            <a:endParaRPr kumimoji="1" lang="en-US" altLang="ja-JP" sz="1000" dirty="0"/>
          </a:p>
          <a:p>
            <a:r>
              <a:rPr kumimoji="1" lang="ja-JP" altLang="en-US" sz="1000" dirty="0"/>
              <a:t>か倍モーション</a:t>
            </a:r>
            <a:r>
              <a:rPr kumimoji="1" lang="en-US" altLang="ja-JP" sz="1000" dirty="0"/>
              <a:t>LOOP</a:t>
            </a:r>
            <a:r>
              <a:rPr kumimoji="1" lang="ja-JP" altLang="en-US" sz="1000" dirty="0"/>
              <a:t>に入った時点で、攻撃している部位が、かばっている部位へと変更される。</a:t>
            </a:r>
            <a:endParaRPr kumimoji="1" lang="en-US" altLang="ja-JP" sz="1000" dirty="0"/>
          </a:p>
          <a:p>
            <a:endParaRPr kumimoji="1" lang="en-US" altLang="ja-JP" sz="1000" dirty="0"/>
          </a:p>
          <a:p>
            <a:r>
              <a:rPr kumimoji="1" lang="ja-JP" altLang="en-US" sz="1000" dirty="0"/>
              <a:t>なお、想定としてはかばう部位は比較的防御力の高い部位を使って防ぐため、かばい中は他の箇所を攻撃した方がダメージが</a:t>
            </a:r>
            <a:endParaRPr kumimoji="1" lang="en-US" altLang="ja-JP" sz="1000" dirty="0"/>
          </a:p>
          <a:p>
            <a:r>
              <a:rPr kumimoji="1" lang="ja-JP" altLang="en-US" sz="1000" dirty="0"/>
              <a:t>通りやすくなる。</a:t>
            </a:r>
            <a:endParaRPr kumimoji="1" lang="en-US" altLang="ja-JP" sz="1000" dirty="0"/>
          </a:p>
          <a:p>
            <a:endParaRPr kumimoji="1" lang="en-US" altLang="ja-JP" sz="1000" dirty="0"/>
          </a:p>
          <a:p>
            <a:r>
              <a:rPr kumimoji="1" lang="ja-JP" altLang="en-US" sz="1000" dirty="0"/>
              <a:t>かばいが解除されたら、また、弱点への攻撃へと切り替わる。</a:t>
            </a:r>
          </a:p>
        </p:txBody>
      </p:sp>
      <p:sp>
        <p:nvSpPr>
          <p:cNvPr id="11" name="テキスト ボックス 10">
            <a:extLst>
              <a:ext uri="{FF2B5EF4-FFF2-40B4-BE49-F238E27FC236}">
                <a16:creationId xmlns:a16="http://schemas.microsoft.com/office/drawing/2014/main" id="{961514E8-3215-48BC-9B54-F5AC0FB3E8FD}"/>
              </a:ext>
            </a:extLst>
          </p:cNvPr>
          <p:cNvSpPr txBox="1"/>
          <p:nvPr/>
        </p:nvSpPr>
        <p:spPr>
          <a:xfrm>
            <a:off x="801217" y="1140073"/>
            <a:ext cx="4479111" cy="369332"/>
          </a:xfrm>
          <a:prstGeom prst="rect">
            <a:avLst/>
          </a:prstGeom>
          <a:solidFill>
            <a:schemeClr val="accent1">
              <a:lumMod val="20000"/>
              <a:lumOff val="80000"/>
            </a:schemeClr>
          </a:solidFill>
          <a:ln>
            <a:solidFill>
              <a:schemeClr val="accent1"/>
            </a:solidFill>
          </a:ln>
        </p:spPr>
        <p:txBody>
          <a:bodyPr wrap="none" rtlCol="0">
            <a:spAutoFit/>
          </a:bodyPr>
          <a:lstStyle/>
          <a:p>
            <a:r>
              <a:rPr kumimoji="1" lang="ja-JP" altLang="en-US" dirty="0"/>
              <a:t>弱点部位のダメージが</a:t>
            </a:r>
            <a:r>
              <a:rPr kumimoji="1" lang="en-US" altLang="ja-JP" dirty="0"/>
              <a:t>HP</a:t>
            </a:r>
            <a:r>
              <a:rPr kumimoji="1" lang="ja-JP" altLang="en-US" dirty="0"/>
              <a:t>の</a:t>
            </a:r>
            <a:r>
              <a:rPr kumimoji="1" lang="en-US" altLang="ja-JP" dirty="0"/>
              <a:t>5%</a:t>
            </a:r>
            <a:r>
              <a:rPr kumimoji="1" lang="ja-JP" altLang="en-US" dirty="0"/>
              <a:t>に達する。</a:t>
            </a:r>
          </a:p>
        </p:txBody>
      </p:sp>
      <p:sp>
        <p:nvSpPr>
          <p:cNvPr id="12" name="テキスト ボックス 11">
            <a:extLst>
              <a:ext uri="{FF2B5EF4-FFF2-40B4-BE49-F238E27FC236}">
                <a16:creationId xmlns:a16="http://schemas.microsoft.com/office/drawing/2014/main" id="{A2ABF05E-D1FA-4093-9F69-E6630F2BBDA3}"/>
              </a:ext>
            </a:extLst>
          </p:cNvPr>
          <p:cNvSpPr txBox="1"/>
          <p:nvPr/>
        </p:nvSpPr>
        <p:spPr>
          <a:xfrm>
            <a:off x="717182" y="3187182"/>
            <a:ext cx="954107" cy="246221"/>
          </a:xfrm>
          <a:prstGeom prst="rect">
            <a:avLst/>
          </a:prstGeom>
          <a:noFill/>
        </p:spPr>
        <p:txBody>
          <a:bodyPr wrap="none" rtlCol="0">
            <a:spAutoFit/>
          </a:bodyPr>
          <a:lstStyle/>
          <a:p>
            <a:r>
              <a:rPr kumimoji="1" lang="ja-JP" altLang="en-US" sz="1000" b="1" dirty="0"/>
              <a:t>・かばい解除</a:t>
            </a:r>
          </a:p>
        </p:txBody>
      </p:sp>
      <p:sp>
        <p:nvSpPr>
          <p:cNvPr id="13" name="テキスト ボックス 12">
            <a:extLst>
              <a:ext uri="{FF2B5EF4-FFF2-40B4-BE49-F238E27FC236}">
                <a16:creationId xmlns:a16="http://schemas.microsoft.com/office/drawing/2014/main" id="{33775D2C-36BA-4439-A39C-15026D86DE64}"/>
              </a:ext>
            </a:extLst>
          </p:cNvPr>
          <p:cNvSpPr txBox="1"/>
          <p:nvPr/>
        </p:nvSpPr>
        <p:spPr>
          <a:xfrm>
            <a:off x="801217" y="3502310"/>
            <a:ext cx="5570756" cy="1477328"/>
          </a:xfrm>
          <a:prstGeom prst="rect">
            <a:avLst/>
          </a:prstGeom>
          <a:noFill/>
        </p:spPr>
        <p:txBody>
          <a:bodyPr wrap="none" rtlCol="0">
            <a:spAutoFit/>
          </a:bodyPr>
          <a:lstStyle/>
          <a:p>
            <a:r>
              <a:rPr kumimoji="1" lang="ja-JP" altLang="en-US" sz="1000" dirty="0"/>
              <a:t>かばいモーションに入った後、以下の</a:t>
            </a:r>
            <a:r>
              <a:rPr kumimoji="1" lang="en-US" altLang="ja-JP" sz="1000" dirty="0"/>
              <a:t>2</a:t>
            </a:r>
            <a:r>
              <a:rPr kumimoji="1" lang="ja-JP" altLang="en-US" sz="1000" dirty="0"/>
              <a:t>条件で「かばい」は解除される。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．一定時間経過</a:t>
            </a:r>
            <a:endParaRPr kumimoji="1" lang="en-US" altLang="ja-JP" sz="1000" dirty="0"/>
          </a:p>
          <a:p>
            <a:endParaRPr kumimoji="1" lang="en-US" altLang="ja-JP" sz="1000" dirty="0"/>
          </a:p>
          <a:p>
            <a:r>
              <a:rPr kumimoji="1" lang="ja-JP" altLang="en-US" sz="1000" dirty="0"/>
              <a:t>　</a:t>
            </a:r>
            <a:r>
              <a:rPr kumimoji="1" lang="en-US" altLang="ja-JP" sz="1000" dirty="0"/>
              <a:t>2</a:t>
            </a:r>
            <a:r>
              <a:rPr kumimoji="1" lang="ja-JP" altLang="en-US" sz="1000" dirty="0"/>
              <a:t>．怪獣のクールタイム終了時</a:t>
            </a:r>
            <a:endParaRPr kumimoji="1" lang="en-US" altLang="ja-JP" sz="1000" dirty="0"/>
          </a:p>
          <a:p>
            <a:endParaRPr kumimoji="1" lang="en-US" altLang="ja-JP" sz="1000" dirty="0"/>
          </a:p>
          <a:p>
            <a:r>
              <a:rPr kumimoji="1" lang="ja-JP" altLang="en-US" sz="1000" dirty="0"/>
              <a:t>　</a:t>
            </a:r>
            <a:r>
              <a:rPr kumimoji="1" lang="en-US" altLang="ja-JP" sz="1000" dirty="0"/>
              <a:t>3</a:t>
            </a:r>
            <a:r>
              <a:rPr kumimoji="1" lang="ja-JP" altLang="en-US" sz="1000" dirty="0"/>
              <a:t>．特殊条件（</a:t>
            </a:r>
            <a:r>
              <a:rPr kumimoji="1" lang="en-US" altLang="ja-JP" sz="1000" dirty="0"/>
              <a:t>1st</a:t>
            </a:r>
            <a:r>
              <a:rPr kumimoji="1" lang="ja-JP" altLang="en-US" sz="1000" dirty="0"/>
              <a:t>プレイアブルには不要）</a:t>
            </a:r>
            <a:endParaRPr kumimoji="1" lang="en-US" altLang="ja-JP" sz="1000" dirty="0"/>
          </a:p>
          <a:p>
            <a:endParaRPr kumimoji="1" lang="en-US" altLang="ja-JP" sz="1000" dirty="0"/>
          </a:p>
          <a:p>
            <a:r>
              <a:rPr kumimoji="1" lang="ja-JP" altLang="en-US" sz="1000" dirty="0"/>
              <a:t>　　基本的にずっとかばい状態で特殊な条件を満たすとかばいをしなくなる怪獣なども想定。</a:t>
            </a:r>
            <a:endParaRPr kumimoji="1" lang="en-US" altLang="ja-JP" sz="1000" dirty="0"/>
          </a:p>
        </p:txBody>
      </p:sp>
      <p:sp>
        <p:nvSpPr>
          <p:cNvPr id="14" name="テキスト ボックス 13">
            <a:extLst>
              <a:ext uri="{FF2B5EF4-FFF2-40B4-BE49-F238E27FC236}">
                <a16:creationId xmlns:a16="http://schemas.microsoft.com/office/drawing/2014/main" id="{E5DDB444-D5D9-4C3A-8178-4AF5C5D55DB1}"/>
              </a:ext>
            </a:extLst>
          </p:cNvPr>
          <p:cNvSpPr txBox="1"/>
          <p:nvPr/>
        </p:nvSpPr>
        <p:spPr>
          <a:xfrm>
            <a:off x="717182" y="5045561"/>
            <a:ext cx="1723549" cy="246221"/>
          </a:xfrm>
          <a:prstGeom prst="rect">
            <a:avLst/>
          </a:prstGeom>
          <a:noFill/>
        </p:spPr>
        <p:txBody>
          <a:bodyPr wrap="none" rtlCol="0">
            <a:spAutoFit/>
          </a:bodyPr>
          <a:lstStyle/>
          <a:p>
            <a:r>
              <a:rPr kumimoji="1" lang="ja-JP" altLang="en-US" sz="1000" b="1" dirty="0"/>
              <a:t>・かばいの誘発による戦術</a:t>
            </a:r>
          </a:p>
        </p:txBody>
      </p:sp>
      <p:sp>
        <p:nvSpPr>
          <p:cNvPr id="17" name="テキスト ボックス 16">
            <a:extLst>
              <a:ext uri="{FF2B5EF4-FFF2-40B4-BE49-F238E27FC236}">
                <a16:creationId xmlns:a16="http://schemas.microsoft.com/office/drawing/2014/main" id="{D29C8B2B-D24B-4662-A098-E0450AD0F2AB}"/>
              </a:ext>
            </a:extLst>
          </p:cNvPr>
          <p:cNvSpPr txBox="1"/>
          <p:nvPr/>
        </p:nvSpPr>
        <p:spPr>
          <a:xfrm>
            <a:off x="861038" y="5358990"/>
            <a:ext cx="1556836" cy="246221"/>
          </a:xfrm>
          <a:prstGeom prst="rect">
            <a:avLst/>
          </a:prstGeom>
          <a:noFill/>
        </p:spPr>
        <p:txBody>
          <a:bodyPr wrap="none" rtlCol="0">
            <a:spAutoFit/>
          </a:bodyPr>
          <a:lstStyle/>
          <a:p>
            <a:r>
              <a:rPr kumimoji="1" lang="en-US" altLang="ja-JP" sz="1000" b="1" dirty="0"/>
              <a:t>-</a:t>
            </a:r>
            <a:r>
              <a:rPr kumimoji="1" lang="ja-JP" altLang="en-US" sz="1000" b="1" dirty="0"/>
              <a:t> クールタイム切れ狙い</a:t>
            </a:r>
          </a:p>
        </p:txBody>
      </p:sp>
      <p:sp>
        <p:nvSpPr>
          <p:cNvPr id="18" name="テキスト ボックス 17">
            <a:extLst>
              <a:ext uri="{FF2B5EF4-FFF2-40B4-BE49-F238E27FC236}">
                <a16:creationId xmlns:a16="http://schemas.microsoft.com/office/drawing/2014/main" id="{D11CF37C-BD3D-4D3F-BBBE-375011A3CBFC}"/>
              </a:ext>
            </a:extLst>
          </p:cNvPr>
          <p:cNvSpPr txBox="1"/>
          <p:nvPr/>
        </p:nvSpPr>
        <p:spPr>
          <a:xfrm>
            <a:off x="945073" y="5654572"/>
            <a:ext cx="6211957" cy="246221"/>
          </a:xfrm>
          <a:prstGeom prst="rect">
            <a:avLst/>
          </a:prstGeom>
          <a:noFill/>
        </p:spPr>
        <p:txBody>
          <a:bodyPr wrap="none" rtlCol="0">
            <a:spAutoFit/>
          </a:bodyPr>
          <a:lstStyle/>
          <a:p>
            <a:r>
              <a:rPr kumimoji="1" lang="ja-JP" altLang="en-US" sz="1000" dirty="0"/>
              <a:t>怪獣のクールタイム直前にかばいを誘発することで、かばい自体の時間を極端に短くすることもできる。</a:t>
            </a:r>
            <a:endParaRPr kumimoji="1" lang="en-US" altLang="ja-JP" sz="1000" dirty="0"/>
          </a:p>
        </p:txBody>
      </p:sp>
    </p:spTree>
    <p:extLst>
      <p:ext uri="{BB962C8B-B14F-4D97-AF65-F5344CB8AC3E}">
        <p14:creationId xmlns:p14="http://schemas.microsoft.com/office/powerpoint/2010/main" val="185542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BC9DAC49-F454-4A69-AB61-D1B4F0BE54EB}"/>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1B8C1AB-C3CD-4307-8FE9-BFBFFB639C64}"/>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76542ADE-697C-40B4-B688-0C1FA7613CBB}"/>
              </a:ext>
            </a:extLst>
          </p:cNvPr>
          <p:cNvSpPr txBox="1"/>
          <p:nvPr/>
        </p:nvSpPr>
        <p:spPr>
          <a:xfrm>
            <a:off x="0" y="120024"/>
            <a:ext cx="3180679" cy="307777"/>
          </a:xfrm>
          <a:prstGeom prst="rect">
            <a:avLst/>
          </a:prstGeom>
          <a:noFill/>
        </p:spPr>
        <p:txBody>
          <a:bodyPr wrap="none" rtlCol="0">
            <a:spAutoFit/>
          </a:bodyPr>
          <a:lstStyle/>
          <a:p>
            <a:r>
              <a:rPr kumimoji="1" lang="ja-JP" altLang="en-US" sz="1400" b="1">
                <a:latin typeface="+mn-ea"/>
              </a:rPr>
              <a:t>■バトル画面系フロー</a:t>
            </a:r>
            <a:r>
              <a:rPr kumimoji="1" lang="en-US" altLang="ja-JP" sz="1000" b="1">
                <a:solidFill>
                  <a:srgbClr val="FF0000"/>
                </a:solidFill>
                <a:latin typeface="+mn-ea"/>
              </a:rPr>
              <a:t>(20200212</a:t>
            </a:r>
            <a:r>
              <a:rPr kumimoji="1" lang="ja-JP" altLang="en-US" sz="1000" b="1">
                <a:solidFill>
                  <a:srgbClr val="FF0000"/>
                </a:solidFill>
                <a:latin typeface="+mn-ea"/>
              </a:rPr>
              <a:t>修正）</a:t>
            </a:r>
            <a:endParaRPr kumimoji="1" lang="ja-JP" altLang="en-US" sz="1400" b="1" dirty="0">
              <a:solidFill>
                <a:srgbClr val="FF0000"/>
              </a:solidFill>
              <a:latin typeface="+mn-ea"/>
            </a:endParaRPr>
          </a:p>
        </p:txBody>
      </p:sp>
      <p:sp>
        <p:nvSpPr>
          <p:cNvPr id="37" name="四角形: 角を丸くする 36">
            <a:extLst>
              <a:ext uri="{FF2B5EF4-FFF2-40B4-BE49-F238E27FC236}">
                <a16:creationId xmlns:a16="http://schemas.microsoft.com/office/drawing/2014/main" id="{63C78E06-8991-4A62-A07D-AC5B9400F544}"/>
              </a:ext>
            </a:extLst>
          </p:cNvPr>
          <p:cNvSpPr/>
          <p:nvPr/>
        </p:nvSpPr>
        <p:spPr>
          <a:xfrm>
            <a:off x="196945" y="5621789"/>
            <a:ext cx="1980029" cy="57147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メニューボタン以降は</a:t>
            </a:r>
            <a:endParaRPr kumimoji="1" lang="en-US" altLang="ja-JP" sz="800">
              <a:solidFill>
                <a:schemeClr val="tx1"/>
              </a:solidFill>
            </a:endParaRPr>
          </a:p>
          <a:p>
            <a:pPr algn="ctr"/>
            <a:r>
              <a:rPr kumimoji="1" lang="en-US" altLang="ja-JP" sz="800">
                <a:solidFill>
                  <a:schemeClr val="tx1"/>
                </a:solidFill>
              </a:rPr>
              <a:t>【GP01】</a:t>
            </a:r>
            <a:r>
              <a:rPr kumimoji="1" lang="ja-JP" altLang="en-US" sz="800">
                <a:solidFill>
                  <a:schemeClr val="tx1"/>
                </a:solidFill>
              </a:rPr>
              <a:t>バトルメニュー仕様を参照。</a:t>
            </a:r>
          </a:p>
        </p:txBody>
      </p:sp>
      <p:graphicFrame>
        <p:nvGraphicFramePr>
          <p:cNvPr id="29" name="オブジェクト 28">
            <a:extLst>
              <a:ext uri="{FF2B5EF4-FFF2-40B4-BE49-F238E27FC236}">
                <a16:creationId xmlns:a16="http://schemas.microsoft.com/office/drawing/2014/main" id="{F3EEC0AF-D0E0-4492-B967-1BFECA50B895}"/>
              </a:ext>
            </a:extLst>
          </p:cNvPr>
          <p:cNvGraphicFramePr>
            <a:graphicFrameLocks noChangeAspect="1"/>
          </p:cNvGraphicFramePr>
          <p:nvPr>
            <p:extLst>
              <p:ext uri="{D42A27DB-BD31-4B8C-83A1-F6EECF244321}">
                <p14:modId xmlns:p14="http://schemas.microsoft.com/office/powerpoint/2010/main" val="588829739"/>
              </p:ext>
            </p:extLst>
          </p:nvPr>
        </p:nvGraphicFramePr>
        <p:xfrm>
          <a:off x="2446540" y="3088881"/>
          <a:ext cx="1090596" cy="1935604"/>
        </p:xfrm>
        <a:graphic>
          <a:graphicData uri="http://schemas.openxmlformats.org/presentationml/2006/ole">
            <mc:AlternateContent xmlns:mc="http://schemas.openxmlformats.org/markup-compatibility/2006">
              <mc:Choice xmlns:v="urn:schemas-microsoft-com:vml" Requires="v">
                <p:oleObj spid="_x0000_s1030" r:id="rId3" imgW="3390120" imgH="6018840" progId="">
                  <p:embed/>
                </p:oleObj>
              </mc:Choice>
              <mc:Fallback>
                <p:oleObj r:id="rId3" imgW="3390120" imgH="6018840" progId="">
                  <p:embed/>
                  <p:pic>
                    <p:nvPicPr>
                      <p:cNvPr id="29" name="オブジェクト 28">
                        <a:extLst>
                          <a:ext uri="{FF2B5EF4-FFF2-40B4-BE49-F238E27FC236}">
                            <a16:creationId xmlns:a16="http://schemas.microsoft.com/office/drawing/2014/main" id="{F3EEC0AF-D0E0-4492-B967-1BFECA50B895}"/>
                          </a:ext>
                        </a:extLst>
                      </p:cNvPr>
                      <p:cNvPicPr/>
                      <p:nvPr/>
                    </p:nvPicPr>
                    <p:blipFill>
                      <a:blip r:embed="rId4"/>
                      <a:stretch>
                        <a:fillRect/>
                      </a:stretch>
                    </p:blipFill>
                    <p:spPr>
                      <a:xfrm>
                        <a:off x="2446540" y="3088881"/>
                        <a:ext cx="1090596" cy="1935604"/>
                      </a:xfrm>
                      <a:prstGeom prst="rect">
                        <a:avLst/>
                      </a:prstGeom>
                    </p:spPr>
                  </p:pic>
                </p:oleObj>
              </mc:Fallback>
            </mc:AlternateContent>
          </a:graphicData>
        </a:graphic>
      </p:graphicFrame>
      <p:graphicFrame>
        <p:nvGraphicFramePr>
          <p:cNvPr id="23" name="オブジェクト 22">
            <a:extLst>
              <a:ext uri="{FF2B5EF4-FFF2-40B4-BE49-F238E27FC236}">
                <a16:creationId xmlns:a16="http://schemas.microsoft.com/office/drawing/2014/main" id="{2BC4075B-9092-4C8B-87D0-791EFC11D7A6}"/>
              </a:ext>
            </a:extLst>
          </p:cNvPr>
          <p:cNvGraphicFramePr>
            <a:graphicFrameLocks noChangeAspect="1"/>
          </p:cNvGraphicFramePr>
          <p:nvPr>
            <p:extLst>
              <p:ext uri="{D42A27DB-BD31-4B8C-83A1-F6EECF244321}">
                <p14:modId xmlns:p14="http://schemas.microsoft.com/office/powerpoint/2010/main" val="2683022914"/>
              </p:ext>
            </p:extLst>
          </p:nvPr>
        </p:nvGraphicFramePr>
        <p:xfrm>
          <a:off x="2456969" y="591918"/>
          <a:ext cx="1100895" cy="1949758"/>
        </p:xfrm>
        <a:graphic>
          <a:graphicData uri="http://schemas.openxmlformats.org/presentationml/2006/ole">
            <mc:AlternateContent xmlns:mc="http://schemas.openxmlformats.org/markup-compatibility/2006">
              <mc:Choice xmlns:v="urn:schemas-microsoft-com:vml" Requires="v">
                <p:oleObj spid="_x0000_s1031" r:id="rId5" imgW="3390120" imgH="6006240" progId="">
                  <p:embed/>
                </p:oleObj>
              </mc:Choice>
              <mc:Fallback>
                <p:oleObj r:id="rId5" imgW="3390120" imgH="6006240" progId="">
                  <p:embed/>
                  <p:pic>
                    <p:nvPicPr>
                      <p:cNvPr id="23" name="オブジェクト 22">
                        <a:extLst>
                          <a:ext uri="{FF2B5EF4-FFF2-40B4-BE49-F238E27FC236}">
                            <a16:creationId xmlns:a16="http://schemas.microsoft.com/office/drawing/2014/main" id="{2BC4075B-9092-4C8B-87D0-791EFC11D7A6}"/>
                          </a:ext>
                        </a:extLst>
                      </p:cNvPr>
                      <p:cNvPicPr/>
                      <p:nvPr/>
                    </p:nvPicPr>
                    <p:blipFill>
                      <a:blip r:embed="rId6"/>
                      <a:stretch>
                        <a:fillRect/>
                      </a:stretch>
                    </p:blipFill>
                    <p:spPr>
                      <a:xfrm>
                        <a:off x="2456969" y="591918"/>
                        <a:ext cx="1100895" cy="1949758"/>
                      </a:xfrm>
                      <a:prstGeom prst="rect">
                        <a:avLst/>
                      </a:prstGeom>
                    </p:spPr>
                  </p:pic>
                </p:oleObj>
              </mc:Fallback>
            </mc:AlternateContent>
          </a:graphicData>
        </a:graphic>
      </p:graphicFrame>
      <p:pic>
        <p:nvPicPr>
          <p:cNvPr id="24" name="図 23">
            <a:extLst>
              <a:ext uri="{FF2B5EF4-FFF2-40B4-BE49-F238E27FC236}">
                <a16:creationId xmlns:a16="http://schemas.microsoft.com/office/drawing/2014/main" id="{A6046B0A-4E0C-4CAC-9011-1FBD198B0E07}"/>
              </a:ext>
            </a:extLst>
          </p:cNvPr>
          <p:cNvPicPr>
            <a:picLocks noChangeAspect="1"/>
          </p:cNvPicPr>
          <p:nvPr/>
        </p:nvPicPr>
        <p:blipFill>
          <a:blip r:embed="rId7"/>
          <a:stretch>
            <a:fillRect/>
          </a:stretch>
        </p:blipFill>
        <p:spPr>
          <a:xfrm>
            <a:off x="430910" y="591918"/>
            <a:ext cx="1102588" cy="1953987"/>
          </a:xfrm>
          <a:prstGeom prst="rect">
            <a:avLst/>
          </a:prstGeom>
        </p:spPr>
      </p:pic>
      <p:pic>
        <p:nvPicPr>
          <p:cNvPr id="41" name="図 40" descr="コンピューターのスクリーンショット&#10;&#10;自動的に生成された説明">
            <a:extLst>
              <a:ext uri="{FF2B5EF4-FFF2-40B4-BE49-F238E27FC236}">
                <a16:creationId xmlns:a16="http://schemas.microsoft.com/office/drawing/2014/main" id="{E2B5C48A-78B6-4FB4-84DB-5681EF8B7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9523" y="4538886"/>
            <a:ext cx="1100895" cy="1953987"/>
          </a:xfrm>
          <a:prstGeom prst="rect">
            <a:avLst/>
          </a:prstGeom>
        </p:spPr>
      </p:pic>
      <p:sp>
        <p:nvSpPr>
          <p:cNvPr id="8" name="楕円 7">
            <a:extLst>
              <a:ext uri="{FF2B5EF4-FFF2-40B4-BE49-F238E27FC236}">
                <a16:creationId xmlns:a16="http://schemas.microsoft.com/office/drawing/2014/main" id="{DD5FBAC9-CBDB-4CB3-B5A2-2A79736A2DFE}"/>
              </a:ext>
            </a:extLst>
          </p:cNvPr>
          <p:cNvSpPr/>
          <p:nvPr/>
        </p:nvSpPr>
        <p:spPr>
          <a:xfrm>
            <a:off x="1876607" y="1450287"/>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B3DBAC-4FC0-4E75-B85A-4E80316C45D6}"/>
              </a:ext>
            </a:extLst>
          </p:cNvPr>
          <p:cNvSpPr txBox="1"/>
          <p:nvPr/>
        </p:nvSpPr>
        <p:spPr>
          <a:xfrm>
            <a:off x="379663" y="2599293"/>
            <a:ext cx="1204177" cy="246221"/>
          </a:xfrm>
          <a:prstGeom prst="rect">
            <a:avLst/>
          </a:prstGeom>
          <a:noFill/>
        </p:spPr>
        <p:txBody>
          <a:bodyPr wrap="none" rtlCol="0">
            <a:spAutoFit/>
          </a:bodyPr>
          <a:lstStyle/>
          <a:p>
            <a:pPr algn="ctr"/>
            <a:r>
              <a:rPr kumimoji="1" lang="en-US" altLang="ja-JP" sz="1000"/>
              <a:t>bt100.</a:t>
            </a:r>
            <a:r>
              <a:rPr kumimoji="1" lang="ja-JP" altLang="en-US" sz="1000"/>
              <a:t>バトル画面</a:t>
            </a:r>
            <a:endParaRPr kumimoji="1" lang="en-US" altLang="ja-JP" sz="1000" dirty="0"/>
          </a:p>
        </p:txBody>
      </p:sp>
      <p:sp>
        <p:nvSpPr>
          <p:cNvPr id="16" name="テキスト ボックス 15">
            <a:extLst>
              <a:ext uri="{FF2B5EF4-FFF2-40B4-BE49-F238E27FC236}">
                <a16:creationId xmlns:a16="http://schemas.microsoft.com/office/drawing/2014/main" id="{892D4902-40EB-4630-ABD8-84BF66E32553}"/>
              </a:ext>
            </a:extLst>
          </p:cNvPr>
          <p:cNvSpPr txBox="1"/>
          <p:nvPr/>
        </p:nvSpPr>
        <p:spPr>
          <a:xfrm>
            <a:off x="2113642" y="2617696"/>
            <a:ext cx="1845377" cy="246221"/>
          </a:xfrm>
          <a:prstGeom prst="rect">
            <a:avLst/>
          </a:prstGeom>
          <a:noFill/>
        </p:spPr>
        <p:txBody>
          <a:bodyPr wrap="none" rtlCol="0">
            <a:spAutoFit/>
          </a:bodyPr>
          <a:lstStyle/>
          <a:p>
            <a:pPr algn="ctr"/>
            <a:r>
              <a:rPr kumimoji="1" lang="en-US" altLang="ja-JP" sz="1000"/>
              <a:t>bt110.</a:t>
            </a:r>
            <a:r>
              <a:rPr kumimoji="1" lang="ja-JP" altLang="en-US" sz="1000"/>
              <a:t>バトルキャラ詳細画面</a:t>
            </a:r>
            <a:endParaRPr kumimoji="1" lang="en-US" altLang="ja-JP" sz="1000" dirty="0"/>
          </a:p>
        </p:txBody>
      </p:sp>
      <p:cxnSp>
        <p:nvCxnSpPr>
          <p:cNvPr id="18" name="直線矢印コネクタ 17">
            <a:extLst>
              <a:ext uri="{FF2B5EF4-FFF2-40B4-BE49-F238E27FC236}">
                <a16:creationId xmlns:a16="http://schemas.microsoft.com/office/drawing/2014/main" id="{8FFFBE0A-FA9B-4BDB-8EA1-FD055E0701D9}"/>
              </a:ext>
            </a:extLst>
          </p:cNvPr>
          <p:cNvCxnSpPr>
            <a:cxnSpLocks/>
            <a:endCxn id="8" idx="2"/>
          </p:cNvCxnSpPr>
          <p:nvPr/>
        </p:nvCxnSpPr>
        <p:spPr>
          <a:xfrm flipV="1">
            <a:off x="1532590"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3B66C24-114F-4F09-BF99-712AD32D7121}"/>
              </a:ext>
            </a:extLst>
          </p:cNvPr>
          <p:cNvCxnSpPr>
            <a:cxnSpLocks/>
            <a:stCxn id="8" idx="6"/>
          </p:cNvCxnSpPr>
          <p:nvPr/>
        </p:nvCxnSpPr>
        <p:spPr>
          <a:xfrm>
            <a:off x="2113861"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63470AD-9BCB-4267-BCD6-3565A8FF6C3D}"/>
              </a:ext>
            </a:extLst>
          </p:cNvPr>
          <p:cNvCxnSpPr>
            <a:cxnSpLocks/>
            <a:stCxn id="30" idx="6"/>
            <a:endCxn id="41" idx="1"/>
          </p:cNvCxnSpPr>
          <p:nvPr/>
        </p:nvCxnSpPr>
        <p:spPr>
          <a:xfrm>
            <a:off x="4059210" y="1566798"/>
            <a:ext cx="1560313" cy="3949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1F9F503-626B-4C73-BF7F-6445A188EF71}"/>
              </a:ext>
            </a:extLst>
          </p:cNvPr>
          <p:cNvCxnSpPr>
            <a:cxnSpLocks/>
            <a:stCxn id="8" idx="4"/>
          </p:cNvCxnSpPr>
          <p:nvPr/>
        </p:nvCxnSpPr>
        <p:spPr>
          <a:xfrm rot="16200000" flipH="1">
            <a:off x="1036840" y="2645936"/>
            <a:ext cx="2369089" cy="4522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5E8C2AF-CFF6-46C2-AE8C-D2F535386E3E}"/>
              </a:ext>
            </a:extLst>
          </p:cNvPr>
          <p:cNvCxnSpPr>
            <a:cxnSpLocks/>
          </p:cNvCxnSpPr>
          <p:nvPr/>
        </p:nvCxnSpPr>
        <p:spPr>
          <a:xfrm>
            <a:off x="3008326" y="2545911"/>
            <a:ext cx="0" cy="54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60FF1C2-1F66-4F3E-A710-9E8A2587A87E}"/>
              </a:ext>
            </a:extLst>
          </p:cNvPr>
          <p:cNvSpPr txBox="1"/>
          <p:nvPr/>
        </p:nvSpPr>
        <p:spPr>
          <a:xfrm>
            <a:off x="5503762" y="6568097"/>
            <a:ext cx="1332416" cy="246221"/>
          </a:xfrm>
          <a:prstGeom prst="rect">
            <a:avLst/>
          </a:prstGeom>
          <a:noFill/>
        </p:spPr>
        <p:txBody>
          <a:bodyPr wrap="none" rtlCol="0">
            <a:spAutoFit/>
          </a:bodyPr>
          <a:lstStyle/>
          <a:p>
            <a:pPr algn="ctr"/>
            <a:r>
              <a:rPr kumimoji="1" lang="en-US" altLang="ja-JP" sz="1000"/>
              <a:t>bt110a.</a:t>
            </a:r>
            <a:r>
              <a:rPr kumimoji="1" lang="ja-JP" altLang="en-US" sz="1000"/>
              <a:t>効果リスト</a:t>
            </a:r>
            <a:endParaRPr kumimoji="1" lang="en-US" altLang="ja-JP" sz="1000" dirty="0"/>
          </a:p>
        </p:txBody>
      </p:sp>
      <p:cxnSp>
        <p:nvCxnSpPr>
          <p:cNvPr id="33" name="直線矢印コネクタ 32">
            <a:extLst>
              <a:ext uri="{FF2B5EF4-FFF2-40B4-BE49-F238E27FC236}">
                <a16:creationId xmlns:a16="http://schemas.microsoft.com/office/drawing/2014/main" id="{F300C525-AFD9-4E4F-86B3-53A7A21F592C}"/>
              </a:ext>
            </a:extLst>
          </p:cNvPr>
          <p:cNvCxnSpPr>
            <a:cxnSpLocks/>
            <a:stCxn id="29" idx="3"/>
            <a:endCxn id="41" idx="1"/>
          </p:cNvCxnSpPr>
          <p:nvPr/>
        </p:nvCxnSpPr>
        <p:spPr>
          <a:xfrm>
            <a:off x="3537136" y="4056683"/>
            <a:ext cx="2082387" cy="1459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BA252DC-ECC4-4D6A-8D27-7670C55A05C5}"/>
              </a:ext>
            </a:extLst>
          </p:cNvPr>
          <p:cNvSpPr txBox="1"/>
          <p:nvPr/>
        </p:nvSpPr>
        <p:spPr>
          <a:xfrm>
            <a:off x="2341208" y="5114552"/>
            <a:ext cx="1332416" cy="246221"/>
          </a:xfrm>
          <a:prstGeom prst="rect">
            <a:avLst/>
          </a:prstGeom>
          <a:noFill/>
        </p:spPr>
        <p:txBody>
          <a:bodyPr wrap="none" rtlCol="0">
            <a:spAutoFit/>
          </a:bodyPr>
          <a:lstStyle/>
          <a:p>
            <a:pPr algn="ctr"/>
            <a:r>
              <a:rPr kumimoji="1" lang="en-US" altLang="ja-JP" sz="1000"/>
              <a:t>bt120.</a:t>
            </a:r>
            <a:r>
              <a:rPr kumimoji="1" lang="ja-JP" altLang="en-US" sz="1000"/>
              <a:t>部位選択画面</a:t>
            </a:r>
            <a:endParaRPr kumimoji="1" lang="en-US" altLang="ja-JP" sz="1000" dirty="0"/>
          </a:p>
        </p:txBody>
      </p:sp>
      <p:sp>
        <p:nvSpPr>
          <p:cNvPr id="38" name="テキスト ボックス 37">
            <a:extLst>
              <a:ext uri="{FF2B5EF4-FFF2-40B4-BE49-F238E27FC236}">
                <a16:creationId xmlns:a16="http://schemas.microsoft.com/office/drawing/2014/main" id="{8D451496-C175-4AE4-B4B9-F6BC37E63FB8}"/>
              </a:ext>
            </a:extLst>
          </p:cNvPr>
          <p:cNvSpPr txBox="1"/>
          <p:nvPr/>
        </p:nvSpPr>
        <p:spPr>
          <a:xfrm>
            <a:off x="1624230" y="1296401"/>
            <a:ext cx="761304" cy="181675"/>
          </a:xfrm>
          <a:prstGeom prst="rect">
            <a:avLst/>
          </a:prstGeom>
          <a:noFill/>
        </p:spPr>
        <p:txBody>
          <a:bodyPr wrap="none" rtlCol="0">
            <a:spAutoFit/>
          </a:bodyPr>
          <a:lstStyle/>
          <a:p>
            <a:r>
              <a:rPr kumimoji="1" lang="ja-JP" altLang="en-US" sz="800"/>
              <a:t>キャラアイコン</a:t>
            </a:r>
            <a:endParaRPr kumimoji="1" lang="en-US" altLang="ja-JP" sz="800" dirty="0"/>
          </a:p>
        </p:txBody>
      </p:sp>
      <p:sp>
        <p:nvSpPr>
          <p:cNvPr id="39" name="テキスト ボックス 38">
            <a:extLst>
              <a:ext uri="{FF2B5EF4-FFF2-40B4-BE49-F238E27FC236}">
                <a16:creationId xmlns:a16="http://schemas.microsoft.com/office/drawing/2014/main" id="{94FCF95A-C290-4D51-A2D1-3A7340CEE006}"/>
              </a:ext>
            </a:extLst>
          </p:cNvPr>
          <p:cNvSpPr txBox="1"/>
          <p:nvPr/>
        </p:nvSpPr>
        <p:spPr>
          <a:xfrm>
            <a:off x="1712433" y="3829150"/>
            <a:ext cx="674793" cy="181675"/>
          </a:xfrm>
          <a:prstGeom prst="rect">
            <a:avLst/>
          </a:prstGeom>
          <a:noFill/>
        </p:spPr>
        <p:txBody>
          <a:bodyPr wrap="none" rtlCol="0">
            <a:spAutoFit/>
          </a:bodyPr>
          <a:lstStyle/>
          <a:p>
            <a:r>
              <a:rPr kumimoji="1" lang="ja-JP" altLang="en-US" sz="800"/>
              <a:t>怪獣アイコン</a:t>
            </a:r>
            <a:endParaRPr kumimoji="1" lang="en-US" altLang="ja-JP" sz="800" dirty="0"/>
          </a:p>
        </p:txBody>
      </p:sp>
      <p:graphicFrame>
        <p:nvGraphicFramePr>
          <p:cNvPr id="26" name="オブジェクト 25">
            <a:extLst>
              <a:ext uri="{FF2B5EF4-FFF2-40B4-BE49-F238E27FC236}">
                <a16:creationId xmlns:a16="http://schemas.microsoft.com/office/drawing/2014/main" id="{F4C72E75-1592-465E-8748-59CC50BDB4A0}"/>
              </a:ext>
            </a:extLst>
          </p:cNvPr>
          <p:cNvGraphicFramePr>
            <a:graphicFrameLocks noChangeAspect="1"/>
          </p:cNvGraphicFramePr>
          <p:nvPr>
            <p:extLst>
              <p:ext uri="{D42A27DB-BD31-4B8C-83A1-F6EECF244321}">
                <p14:modId xmlns:p14="http://schemas.microsoft.com/office/powerpoint/2010/main" val="2690073982"/>
              </p:ext>
            </p:extLst>
          </p:nvPr>
        </p:nvGraphicFramePr>
        <p:xfrm>
          <a:off x="5617137" y="177827"/>
          <a:ext cx="1105666" cy="1958210"/>
        </p:xfrm>
        <a:graphic>
          <a:graphicData uri="http://schemas.openxmlformats.org/presentationml/2006/ole">
            <mc:AlternateContent xmlns:mc="http://schemas.openxmlformats.org/markup-compatibility/2006">
              <mc:Choice xmlns:v="urn:schemas-microsoft-com:vml" Requires="v">
                <p:oleObj spid="_x0000_s1032" r:id="rId9" imgW="3390120" imgH="6006240" progId="">
                  <p:embed/>
                </p:oleObj>
              </mc:Choice>
              <mc:Fallback>
                <p:oleObj r:id="rId9" imgW="3390120" imgH="6006240" progId="">
                  <p:embed/>
                  <p:pic>
                    <p:nvPicPr>
                      <p:cNvPr id="26" name="オブジェクト 25">
                        <a:extLst>
                          <a:ext uri="{FF2B5EF4-FFF2-40B4-BE49-F238E27FC236}">
                            <a16:creationId xmlns:a16="http://schemas.microsoft.com/office/drawing/2014/main" id="{F4C72E75-1592-465E-8748-59CC50BDB4A0}"/>
                          </a:ext>
                        </a:extLst>
                      </p:cNvPr>
                      <p:cNvPicPr/>
                      <p:nvPr/>
                    </p:nvPicPr>
                    <p:blipFill>
                      <a:blip r:embed="rId10"/>
                      <a:stretch>
                        <a:fillRect/>
                      </a:stretch>
                    </p:blipFill>
                    <p:spPr>
                      <a:xfrm>
                        <a:off x="5617137" y="177827"/>
                        <a:ext cx="1105666" cy="1958210"/>
                      </a:xfrm>
                      <a:prstGeom prst="rect">
                        <a:avLst/>
                      </a:prstGeom>
                    </p:spPr>
                  </p:pic>
                </p:oleObj>
              </mc:Fallback>
            </mc:AlternateContent>
          </a:graphicData>
        </a:graphic>
      </p:graphicFrame>
      <p:graphicFrame>
        <p:nvGraphicFramePr>
          <p:cNvPr id="27" name="オブジェクト 26">
            <a:extLst>
              <a:ext uri="{FF2B5EF4-FFF2-40B4-BE49-F238E27FC236}">
                <a16:creationId xmlns:a16="http://schemas.microsoft.com/office/drawing/2014/main" id="{9F8AE1F8-05C1-496D-9F98-8E22E03245D3}"/>
              </a:ext>
            </a:extLst>
          </p:cNvPr>
          <p:cNvGraphicFramePr>
            <a:graphicFrameLocks noChangeAspect="1"/>
          </p:cNvGraphicFramePr>
          <p:nvPr>
            <p:extLst>
              <p:ext uri="{D42A27DB-BD31-4B8C-83A1-F6EECF244321}">
                <p14:modId xmlns:p14="http://schemas.microsoft.com/office/powerpoint/2010/main" val="3638096128"/>
              </p:ext>
            </p:extLst>
          </p:nvPr>
        </p:nvGraphicFramePr>
        <p:xfrm>
          <a:off x="5617139" y="2358360"/>
          <a:ext cx="1105662" cy="1958202"/>
        </p:xfrm>
        <a:graphic>
          <a:graphicData uri="http://schemas.openxmlformats.org/presentationml/2006/ole">
            <mc:AlternateContent xmlns:mc="http://schemas.openxmlformats.org/markup-compatibility/2006">
              <mc:Choice xmlns:v="urn:schemas-microsoft-com:vml" Requires="v">
                <p:oleObj spid="_x0000_s1033" r:id="rId11" imgW="3390120" imgH="6006240" progId="">
                  <p:embed/>
                </p:oleObj>
              </mc:Choice>
              <mc:Fallback>
                <p:oleObj r:id="rId11" imgW="3390120" imgH="6006240" progId="">
                  <p:embed/>
                  <p:pic>
                    <p:nvPicPr>
                      <p:cNvPr id="27" name="オブジェクト 26">
                        <a:extLst>
                          <a:ext uri="{FF2B5EF4-FFF2-40B4-BE49-F238E27FC236}">
                            <a16:creationId xmlns:a16="http://schemas.microsoft.com/office/drawing/2014/main" id="{9F8AE1F8-05C1-496D-9F98-8E22E03245D3}"/>
                          </a:ext>
                        </a:extLst>
                      </p:cNvPr>
                      <p:cNvPicPr/>
                      <p:nvPr/>
                    </p:nvPicPr>
                    <p:blipFill>
                      <a:blip r:embed="rId12"/>
                      <a:stretch>
                        <a:fillRect/>
                      </a:stretch>
                    </p:blipFill>
                    <p:spPr>
                      <a:xfrm>
                        <a:off x="5617139" y="2358360"/>
                        <a:ext cx="1105662" cy="1958202"/>
                      </a:xfrm>
                      <a:prstGeom prst="rect">
                        <a:avLst/>
                      </a:prstGeom>
                    </p:spPr>
                  </p:pic>
                </p:oleObj>
              </mc:Fallback>
            </mc:AlternateContent>
          </a:graphicData>
        </a:graphic>
      </p:graphicFrame>
      <p:sp>
        <p:nvSpPr>
          <p:cNvPr id="30" name="楕円 29">
            <a:extLst>
              <a:ext uri="{FF2B5EF4-FFF2-40B4-BE49-F238E27FC236}">
                <a16:creationId xmlns:a16="http://schemas.microsoft.com/office/drawing/2014/main" id="{6DBF7895-D5CC-4085-8174-D01A0933976E}"/>
              </a:ext>
            </a:extLst>
          </p:cNvPr>
          <p:cNvSpPr/>
          <p:nvPr/>
        </p:nvSpPr>
        <p:spPr>
          <a:xfrm>
            <a:off x="3821955" y="1448170"/>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4E885D72-AA09-495F-8914-588BFDA32D28}"/>
              </a:ext>
            </a:extLst>
          </p:cNvPr>
          <p:cNvCxnSpPr>
            <a:cxnSpLocks/>
            <a:stCxn id="23" idx="3"/>
            <a:endCxn id="30" idx="2"/>
          </p:cNvCxnSpPr>
          <p:nvPr/>
        </p:nvCxnSpPr>
        <p:spPr>
          <a:xfrm>
            <a:off x="3557864" y="1566797"/>
            <a:ext cx="2640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21">
            <a:extLst>
              <a:ext uri="{FF2B5EF4-FFF2-40B4-BE49-F238E27FC236}">
                <a16:creationId xmlns:a16="http://schemas.microsoft.com/office/drawing/2014/main" id="{4FAA71B1-8E59-4896-8882-D5D4B902BC3C}"/>
              </a:ext>
            </a:extLst>
          </p:cNvPr>
          <p:cNvCxnSpPr>
            <a:cxnSpLocks/>
            <a:stCxn id="30" idx="6"/>
            <a:endCxn id="26" idx="1"/>
          </p:cNvCxnSpPr>
          <p:nvPr/>
        </p:nvCxnSpPr>
        <p:spPr>
          <a:xfrm flipV="1">
            <a:off x="4059210" y="1156932"/>
            <a:ext cx="1557927" cy="4098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21">
            <a:extLst>
              <a:ext uri="{FF2B5EF4-FFF2-40B4-BE49-F238E27FC236}">
                <a16:creationId xmlns:a16="http://schemas.microsoft.com/office/drawing/2014/main" id="{2CC6BC97-260F-49CD-96FC-6C50DE3F0B5D}"/>
              </a:ext>
            </a:extLst>
          </p:cNvPr>
          <p:cNvCxnSpPr>
            <a:cxnSpLocks/>
            <a:stCxn id="30" idx="6"/>
            <a:endCxn id="27" idx="1"/>
          </p:cNvCxnSpPr>
          <p:nvPr/>
        </p:nvCxnSpPr>
        <p:spPr>
          <a:xfrm>
            <a:off x="4059210" y="1566798"/>
            <a:ext cx="1557929" cy="17706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D79FDBFF-B1D6-466D-8737-9ED7912DF192}"/>
              </a:ext>
            </a:extLst>
          </p:cNvPr>
          <p:cNvSpPr txBox="1"/>
          <p:nvPr/>
        </p:nvSpPr>
        <p:spPr>
          <a:xfrm>
            <a:off x="5486931" y="2131554"/>
            <a:ext cx="1366080" cy="246221"/>
          </a:xfrm>
          <a:prstGeom prst="rect">
            <a:avLst/>
          </a:prstGeom>
          <a:noFill/>
        </p:spPr>
        <p:txBody>
          <a:bodyPr wrap="none" rtlCol="0">
            <a:spAutoFit/>
          </a:bodyPr>
          <a:lstStyle/>
          <a:p>
            <a:pPr algn="ctr"/>
            <a:r>
              <a:rPr kumimoji="1" lang="en-US" altLang="ja-JP" sz="1000">
                <a:latin typeface="+mn-ea"/>
              </a:rPr>
              <a:t>bt110b.</a:t>
            </a:r>
            <a:r>
              <a:rPr kumimoji="1" lang="ja-JP" altLang="en-US" sz="1000">
                <a:latin typeface="+mn-ea"/>
              </a:rPr>
              <a:t>キャラ情報</a:t>
            </a:r>
            <a:endParaRPr kumimoji="1" lang="en-US" altLang="ja-JP" sz="1000" dirty="0"/>
          </a:p>
        </p:txBody>
      </p:sp>
      <p:sp>
        <p:nvSpPr>
          <p:cNvPr id="51" name="テキスト ボックス 50">
            <a:extLst>
              <a:ext uri="{FF2B5EF4-FFF2-40B4-BE49-F238E27FC236}">
                <a16:creationId xmlns:a16="http://schemas.microsoft.com/office/drawing/2014/main" id="{D587488E-1E21-447A-A1E4-6AB09A23A8F5}"/>
              </a:ext>
            </a:extLst>
          </p:cNvPr>
          <p:cNvSpPr txBox="1"/>
          <p:nvPr/>
        </p:nvSpPr>
        <p:spPr>
          <a:xfrm>
            <a:off x="5433229" y="4294906"/>
            <a:ext cx="1473480" cy="246221"/>
          </a:xfrm>
          <a:prstGeom prst="rect">
            <a:avLst/>
          </a:prstGeom>
          <a:noFill/>
        </p:spPr>
        <p:txBody>
          <a:bodyPr wrap="none" rtlCol="0">
            <a:spAutoFit/>
          </a:bodyPr>
          <a:lstStyle/>
          <a:p>
            <a:pPr algn="ctr"/>
            <a:r>
              <a:rPr kumimoji="1" lang="en-US" altLang="ja-JP" sz="1000">
                <a:latin typeface="+mn-ea"/>
              </a:rPr>
              <a:t>bt110c.</a:t>
            </a:r>
            <a:r>
              <a:rPr kumimoji="1" lang="ja-JP" altLang="en-US" sz="1000">
                <a:latin typeface="+mn-ea"/>
              </a:rPr>
              <a:t>選択中</a:t>
            </a:r>
            <a:r>
              <a:rPr kumimoji="1" lang="en-US" altLang="ja-JP" sz="1000">
                <a:latin typeface="+mn-ea"/>
              </a:rPr>
              <a:t>TR</a:t>
            </a:r>
            <a:r>
              <a:rPr kumimoji="1" lang="ja-JP" altLang="en-US" sz="1000">
                <a:latin typeface="+mn-ea"/>
              </a:rPr>
              <a:t>情報</a:t>
            </a:r>
            <a:endParaRPr kumimoji="1" lang="en-US" altLang="ja-JP" sz="1000" dirty="0"/>
          </a:p>
        </p:txBody>
      </p:sp>
    </p:spTree>
    <p:extLst>
      <p:ext uri="{BB962C8B-B14F-4D97-AF65-F5344CB8AC3E}">
        <p14:creationId xmlns:p14="http://schemas.microsoft.com/office/powerpoint/2010/main" val="1286870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261884" cy="246221"/>
          </a:xfrm>
          <a:prstGeom prst="rect">
            <a:avLst/>
          </a:prstGeom>
          <a:noFill/>
        </p:spPr>
        <p:txBody>
          <a:bodyPr wrap="none" rtlCol="0">
            <a:spAutoFit/>
          </a:bodyPr>
          <a:lstStyle/>
          <a:p>
            <a:r>
              <a:rPr kumimoji="1" lang="en-US" altLang="ja-JP" sz="1000" b="1" dirty="0"/>
              <a:t>01.</a:t>
            </a:r>
            <a:r>
              <a:rPr kumimoji="1" lang="ja-JP" altLang="en-US" sz="1000" b="1"/>
              <a:t>メニューボタン</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159839" cy="553998"/>
          </a:xfrm>
          <a:prstGeom prst="rect">
            <a:avLst/>
          </a:prstGeom>
          <a:noFill/>
        </p:spPr>
        <p:txBody>
          <a:bodyPr wrap="none" rtlCol="0">
            <a:spAutoFit/>
          </a:bodyPr>
          <a:lstStyle/>
          <a:p>
            <a:r>
              <a:rPr kumimoji="1" lang="ja-JP" altLang="en-US" sz="1000">
                <a:latin typeface="+mn-ea"/>
              </a:rPr>
              <a:t>タップするとバトルを一時停止して、</a:t>
            </a:r>
            <a:endParaRPr kumimoji="1" lang="en-US" altLang="ja-JP" sz="1000" dirty="0">
              <a:latin typeface="+mn-ea"/>
            </a:endParaRPr>
          </a:p>
          <a:p>
            <a:r>
              <a:rPr kumimoji="1" lang="ja-JP" altLang="en-US" sz="1000">
                <a:latin typeface="+mn-ea"/>
              </a:rPr>
              <a:t>メニューウィンドウを表示する。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a:solidFill>
                  <a:srgbClr val="00B050"/>
                </a:solidFill>
                <a:latin typeface="+mn-ea"/>
              </a:rPr>
              <a:t>バトルメニュー仕様</a:t>
            </a:r>
            <a:r>
              <a:rPr kumimoji="1" lang="en-US" altLang="ja-JP" sz="1000" b="1" dirty="0">
                <a:solidFill>
                  <a:srgbClr val="00B050"/>
                </a:solidFill>
                <a:latin typeface="+mn-ea"/>
              </a:rPr>
              <a:t>_[</a:t>
            </a:r>
            <a:r>
              <a:rPr kumimoji="1" lang="ja-JP" altLang="en-US" sz="1000" b="1">
                <a:solidFill>
                  <a:srgbClr val="00B050"/>
                </a:solidFill>
                <a:latin typeface="+mn-ea"/>
              </a:rPr>
              <a:t>日付</a:t>
            </a:r>
            <a:r>
              <a:rPr kumimoji="1" lang="en-US" altLang="ja-JP" sz="1000" b="1" dirty="0">
                <a:solidFill>
                  <a:srgbClr val="00B050"/>
                </a:solidFill>
                <a:latin typeface="+mn-ea"/>
              </a:rPr>
              <a:t>].pptx</a:t>
            </a:r>
            <a:r>
              <a:rPr kumimoji="1" lang="ja-JP" altLang="en-US" sz="1000" b="1">
                <a:solidFill>
                  <a:srgbClr val="00B050"/>
                </a:solidFill>
                <a:latin typeface="+mn-ea"/>
              </a:rPr>
              <a:t>参照。</a:t>
            </a:r>
            <a:endParaRPr kumimoji="1" lang="en-US" altLang="ja-JP" sz="1000" b="1" dirty="0">
              <a:solidFill>
                <a:srgbClr val="00B050"/>
              </a:solidFill>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631265"/>
            <a:ext cx="1261884" cy="246221"/>
          </a:xfrm>
          <a:prstGeom prst="rect">
            <a:avLst/>
          </a:prstGeom>
          <a:noFill/>
        </p:spPr>
        <p:txBody>
          <a:bodyPr wrap="none" rtlCol="0">
            <a:spAutoFit/>
          </a:bodyPr>
          <a:lstStyle/>
          <a:p>
            <a:r>
              <a:rPr kumimoji="1" lang="en-US" altLang="ja-JP" sz="1000" b="1" dirty="0"/>
              <a:t>02.</a:t>
            </a:r>
            <a:r>
              <a:rPr kumimoji="1" lang="ja-JP" altLang="en-US" sz="1000" b="1"/>
              <a:t>ゲームスピード</a:t>
            </a:r>
          </a:p>
        </p:txBody>
      </p:sp>
      <p:sp>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906795"/>
            <a:ext cx="3284874" cy="553998"/>
          </a:xfrm>
          <a:prstGeom prst="rect">
            <a:avLst/>
          </a:prstGeom>
          <a:noFill/>
        </p:spPr>
        <p:txBody>
          <a:bodyPr wrap="none" rtlCol="0">
            <a:spAutoFit/>
          </a:bodyPr>
          <a:lstStyle/>
          <a:p>
            <a:r>
              <a:rPr kumimoji="1" lang="ja-JP" altLang="en-US" sz="1000">
                <a:latin typeface="+mn-ea"/>
              </a:rPr>
              <a:t>バトル開始時の初期状態では</a:t>
            </a:r>
            <a:r>
              <a:rPr kumimoji="1" lang="en-US" altLang="ja-JP" sz="1000" dirty="0">
                <a:latin typeface="+mn-ea"/>
              </a:rPr>
              <a:t>x1</a:t>
            </a:r>
            <a:r>
              <a:rPr kumimoji="1" lang="ja-JP" altLang="en-US" sz="1000">
                <a:latin typeface="+mn-ea"/>
              </a:rPr>
              <a:t>となって等倍を表す。</a:t>
            </a:r>
            <a:endParaRPr kumimoji="1" lang="en-US" altLang="ja-JP" sz="1000" dirty="0">
              <a:latin typeface="+mn-ea"/>
            </a:endParaRPr>
          </a:p>
          <a:p>
            <a:r>
              <a:rPr kumimoji="1" lang="ja-JP" altLang="en-US" sz="1000">
                <a:latin typeface="+mn-ea"/>
              </a:rPr>
              <a:t>タップするたびに</a:t>
            </a:r>
            <a:r>
              <a:rPr kumimoji="1" lang="en-US" altLang="ja-JP" sz="1000" dirty="0">
                <a:latin typeface="+mn-ea"/>
              </a:rPr>
              <a:t>x2</a:t>
            </a:r>
            <a:r>
              <a:rPr kumimoji="1" lang="ja-JP" altLang="en-US" sz="1000">
                <a:latin typeface="+mn-ea"/>
              </a:rPr>
              <a:t>→</a:t>
            </a:r>
            <a:r>
              <a:rPr kumimoji="1" lang="en-US" altLang="ja-JP" sz="1000" dirty="0">
                <a:latin typeface="+mn-ea"/>
              </a:rPr>
              <a:t>x3</a:t>
            </a:r>
            <a:r>
              <a:rPr kumimoji="1" lang="ja-JP" altLang="en-US" sz="1000">
                <a:latin typeface="+mn-ea"/>
              </a:rPr>
              <a:t>となる。</a:t>
            </a:r>
            <a:r>
              <a:rPr kumimoji="1" lang="en-US" altLang="ja-JP" sz="1000" dirty="0">
                <a:latin typeface="+mn-ea"/>
              </a:rPr>
              <a:t>x3</a:t>
            </a:r>
            <a:r>
              <a:rPr kumimoji="1" lang="ja-JP" altLang="en-US" sz="1000">
                <a:latin typeface="+mn-ea"/>
              </a:rPr>
              <a:t>が最大とし、</a:t>
            </a:r>
            <a:endParaRPr kumimoji="1" lang="en-US" altLang="ja-JP" sz="1000" dirty="0">
              <a:latin typeface="+mn-ea"/>
            </a:endParaRPr>
          </a:p>
          <a:p>
            <a:r>
              <a:rPr kumimoji="1" lang="ja-JP" altLang="en-US" sz="1000">
                <a:latin typeface="+mn-ea"/>
              </a:rPr>
              <a:t>もう一度タップすると</a:t>
            </a:r>
            <a:r>
              <a:rPr kumimoji="1" lang="en-US" altLang="ja-JP" sz="1000" dirty="0">
                <a:latin typeface="+mn-ea"/>
              </a:rPr>
              <a:t>x1</a:t>
            </a:r>
            <a:r>
              <a:rPr kumimoji="1" lang="ja-JP" altLang="en-US" sz="1000">
                <a:latin typeface="+mn-ea"/>
              </a:rPr>
              <a:t>に戻る。</a:t>
            </a:r>
            <a:endParaRPr kumimoji="1" lang="en-US" altLang="ja-JP" sz="1000" dirty="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505657"/>
            <a:ext cx="748923" cy="246221"/>
          </a:xfrm>
          <a:prstGeom prst="rect">
            <a:avLst/>
          </a:prstGeom>
          <a:noFill/>
        </p:spPr>
        <p:txBody>
          <a:bodyPr wrap="none" rtlCol="0">
            <a:spAutoFit/>
          </a:bodyPr>
          <a:lstStyle/>
          <a:p>
            <a:r>
              <a:rPr kumimoji="1" lang="en-US" altLang="ja-JP" sz="1000" b="1" dirty="0"/>
              <a:t>03.</a:t>
            </a:r>
            <a:r>
              <a:rPr kumimoji="1" lang="ja-JP" altLang="en-US" sz="1000" b="1"/>
              <a:t>怪獣名</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2781187"/>
            <a:ext cx="2236510" cy="246221"/>
          </a:xfrm>
          <a:prstGeom prst="rect">
            <a:avLst/>
          </a:prstGeom>
          <a:noFill/>
        </p:spPr>
        <p:txBody>
          <a:bodyPr wrap="none" rtlCol="0">
            <a:spAutoFit/>
          </a:bodyPr>
          <a:lstStyle/>
          <a:p>
            <a:r>
              <a:rPr kumimoji="1" lang="ja-JP" altLang="en-US" sz="1000">
                <a:latin typeface="+mn-ea"/>
              </a:rPr>
              <a:t>怪獣の名前をテキストで表示する。</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164448"/>
            <a:ext cx="1164101" cy="246221"/>
          </a:xfrm>
          <a:prstGeom prst="rect">
            <a:avLst/>
          </a:prstGeom>
          <a:noFill/>
        </p:spPr>
        <p:txBody>
          <a:bodyPr wrap="none" rtlCol="0">
            <a:spAutoFit/>
          </a:bodyPr>
          <a:lstStyle/>
          <a:p>
            <a:r>
              <a:rPr kumimoji="1" lang="en-US" altLang="ja-JP" sz="1000" b="1" dirty="0"/>
              <a:t>04.</a:t>
            </a:r>
            <a:r>
              <a:rPr kumimoji="1" lang="ja-JP" altLang="en-US" sz="1000" b="1"/>
              <a:t>怪獣</a:t>
            </a:r>
            <a:r>
              <a:rPr kumimoji="1" lang="en-US" altLang="ja-JP" sz="1000" b="1" dirty="0"/>
              <a:t>HP</a:t>
            </a:r>
            <a:r>
              <a:rPr kumimoji="1" lang="ja-JP" altLang="en-US" sz="1000" b="1"/>
              <a:t>の表現</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439978"/>
            <a:ext cx="2664512" cy="246221"/>
          </a:xfrm>
          <a:prstGeom prst="rect">
            <a:avLst/>
          </a:prstGeom>
          <a:noFill/>
        </p:spPr>
        <p:txBody>
          <a:bodyPr wrap="none" rtlCol="0">
            <a:spAutoFit/>
          </a:bodyPr>
          <a:lstStyle/>
          <a:p>
            <a:r>
              <a:rPr kumimoji="1" lang="ja-JP" altLang="en-US" sz="1000">
                <a:latin typeface="+mn-ea"/>
              </a:rPr>
              <a:t>怪獣の</a:t>
            </a:r>
            <a:r>
              <a:rPr kumimoji="1" lang="en-US" altLang="ja-JP" sz="1000" dirty="0">
                <a:latin typeface="+mn-ea"/>
              </a:rPr>
              <a:t>HP</a:t>
            </a:r>
            <a:r>
              <a:rPr kumimoji="1" lang="ja-JP" altLang="en-US" sz="1000">
                <a:latin typeface="+mn-ea"/>
              </a:rPr>
              <a:t>ゲージ。残量により色が変わる。</a:t>
            </a:r>
            <a:endParaRPr kumimoji="1" lang="en-US" altLang="ja-JP" sz="1000" dirty="0">
              <a:latin typeface="+mn-ea"/>
            </a:endParaRPr>
          </a:p>
        </p:txBody>
      </p:sp>
      <p:graphicFrame>
        <p:nvGraphicFramePr>
          <p:cNvPr id="60" name="表 59">
            <a:extLst>
              <a:ext uri="{FF2B5EF4-FFF2-40B4-BE49-F238E27FC236}">
                <a16:creationId xmlns:a16="http://schemas.microsoft.com/office/drawing/2014/main" id="{B2BAD54C-F796-A54D-A47B-91C41044DF5A}"/>
              </a:ext>
            </a:extLst>
          </p:cNvPr>
          <p:cNvGraphicFramePr>
            <a:graphicFrameLocks noGrp="1"/>
          </p:cNvGraphicFramePr>
          <p:nvPr>
            <p:extLst>
              <p:ext uri="{D42A27DB-BD31-4B8C-83A1-F6EECF244321}">
                <p14:modId xmlns:p14="http://schemas.microsoft.com/office/powerpoint/2010/main" val="1001618997"/>
              </p:ext>
            </p:extLst>
          </p:nvPr>
        </p:nvGraphicFramePr>
        <p:xfrm>
          <a:off x="4460872" y="3744022"/>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61" name="テキスト ボックス 60">
            <a:extLst>
              <a:ext uri="{FF2B5EF4-FFF2-40B4-BE49-F238E27FC236}">
                <a16:creationId xmlns:a16="http://schemas.microsoft.com/office/drawing/2014/main" id="{99CA754B-A9A1-6B48-AFC8-C4F803B0CDA0}"/>
              </a:ext>
            </a:extLst>
          </p:cNvPr>
          <p:cNvSpPr txBox="1"/>
          <p:nvPr/>
        </p:nvSpPr>
        <p:spPr>
          <a:xfrm>
            <a:off x="4226357" y="5355389"/>
            <a:ext cx="1390124" cy="246221"/>
          </a:xfrm>
          <a:prstGeom prst="rect">
            <a:avLst/>
          </a:prstGeom>
          <a:noFill/>
        </p:spPr>
        <p:txBody>
          <a:bodyPr wrap="none" rtlCol="0">
            <a:spAutoFit/>
          </a:bodyPr>
          <a:lstStyle/>
          <a:p>
            <a:r>
              <a:rPr kumimoji="1" lang="en-US" altLang="ja-JP" sz="1000" b="1" dirty="0"/>
              <a:t>05.</a:t>
            </a:r>
            <a:r>
              <a:rPr kumimoji="1" lang="ja-JP" altLang="en-US" sz="1000" b="1"/>
              <a:t>怪獣クールタイム</a:t>
            </a:r>
          </a:p>
        </p:txBody>
      </p:sp>
      <p:sp>
        <p:nvSpPr>
          <p:cNvPr id="62" name="テキスト ボックス 61">
            <a:extLst>
              <a:ext uri="{FF2B5EF4-FFF2-40B4-BE49-F238E27FC236}">
                <a16:creationId xmlns:a16="http://schemas.microsoft.com/office/drawing/2014/main" id="{10967D37-71D2-874F-9CF6-06A02C0DA0A5}"/>
              </a:ext>
            </a:extLst>
          </p:cNvPr>
          <p:cNvSpPr txBox="1"/>
          <p:nvPr/>
        </p:nvSpPr>
        <p:spPr>
          <a:xfrm>
            <a:off x="4357736" y="5630919"/>
            <a:ext cx="3262432" cy="553998"/>
          </a:xfrm>
          <a:prstGeom prst="rect">
            <a:avLst/>
          </a:prstGeom>
          <a:noFill/>
        </p:spPr>
        <p:txBody>
          <a:bodyPr wrap="none" rtlCol="0">
            <a:spAutoFit/>
          </a:bodyPr>
          <a:lstStyle/>
          <a:p>
            <a:r>
              <a:rPr kumimoji="1" lang="ja-JP" altLang="en-US" sz="1000">
                <a:latin typeface="+mn-ea"/>
              </a:rPr>
              <a:t>怪獣の次に行動するのがわかるクールタイム。</a:t>
            </a:r>
            <a:endParaRPr kumimoji="1" lang="en-US" altLang="ja-JP" sz="1000" dirty="0">
              <a:latin typeface="+mn-ea"/>
            </a:endParaRPr>
          </a:p>
          <a:p>
            <a:r>
              <a:rPr kumimoji="1" lang="ja-JP" altLang="en-US" sz="1000">
                <a:latin typeface="+mn-ea"/>
              </a:rPr>
              <a:t>この位置に怪獣にかかっているバフ等の情報が載る。</a:t>
            </a:r>
            <a:endParaRPr kumimoji="1" lang="en-US" altLang="ja-JP" sz="1000" dirty="0">
              <a:latin typeface="+mn-ea"/>
            </a:endParaRPr>
          </a:p>
          <a:p>
            <a:r>
              <a:rPr kumimoji="1" lang="ja-JP" altLang="en-US" sz="1000">
                <a:latin typeface="+mn-ea"/>
              </a:rPr>
              <a:t>（表示方法はキャラと同様なので後述）</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D0B39A7F-F03B-644D-BB34-D34CA49D82DC}"/>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82" name="グループ化 81">
            <a:extLst>
              <a:ext uri="{FF2B5EF4-FFF2-40B4-BE49-F238E27FC236}">
                <a16:creationId xmlns:a16="http://schemas.microsoft.com/office/drawing/2014/main" id="{07362DF5-E0CD-453B-AFED-59E4A11FED3D}"/>
              </a:ext>
            </a:extLst>
          </p:cNvPr>
          <p:cNvGrpSpPr/>
          <p:nvPr/>
        </p:nvGrpSpPr>
        <p:grpSpPr>
          <a:xfrm>
            <a:off x="529719" y="1063340"/>
            <a:ext cx="3472949" cy="4185139"/>
            <a:chOff x="529719" y="1063340"/>
            <a:chExt cx="3472949" cy="4185139"/>
          </a:xfrm>
        </p:grpSpPr>
        <p:pic>
          <p:nvPicPr>
            <p:cNvPr id="83" name="図 82">
              <a:extLst>
                <a:ext uri="{FF2B5EF4-FFF2-40B4-BE49-F238E27FC236}">
                  <a16:creationId xmlns:a16="http://schemas.microsoft.com/office/drawing/2014/main" id="{3411C427-95F0-46B6-9520-9B1F3AE17A8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84" name="テキスト ボックス 83">
              <a:extLst>
                <a:ext uri="{FF2B5EF4-FFF2-40B4-BE49-F238E27FC236}">
                  <a16:creationId xmlns:a16="http://schemas.microsoft.com/office/drawing/2014/main" id="{02C3D1FA-D1E8-44EE-97AF-933CDF103672}"/>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85" name="直線コネクタ 84">
              <a:extLst>
                <a:ext uri="{FF2B5EF4-FFF2-40B4-BE49-F238E27FC236}">
                  <a16:creationId xmlns:a16="http://schemas.microsoft.com/office/drawing/2014/main" id="{67BA2BF6-8E75-496F-9963-69BD8B2D04D3}"/>
                </a:ext>
              </a:extLst>
            </p:cNvPr>
            <p:cNvCxnSpPr>
              <a:cxnSpLocks/>
              <a:stCxn id="84"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FFFDE7EC-B4B0-4454-AFB8-1C6A8D43CFAF}"/>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87" name="テキスト ボックス 86">
              <a:extLst>
                <a:ext uri="{FF2B5EF4-FFF2-40B4-BE49-F238E27FC236}">
                  <a16:creationId xmlns:a16="http://schemas.microsoft.com/office/drawing/2014/main" id="{8ACD65DA-C0CF-49BB-981C-634D1A6ED1C1}"/>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88" name="テキスト ボックス 87">
              <a:extLst>
                <a:ext uri="{FF2B5EF4-FFF2-40B4-BE49-F238E27FC236}">
                  <a16:creationId xmlns:a16="http://schemas.microsoft.com/office/drawing/2014/main" id="{7B0CC267-7B9D-4C5F-B2A4-3E12268A2126}"/>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89" name="テキスト ボックス 88">
              <a:extLst>
                <a:ext uri="{FF2B5EF4-FFF2-40B4-BE49-F238E27FC236}">
                  <a16:creationId xmlns:a16="http://schemas.microsoft.com/office/drawing/2014/main" id="{D5819C98-0BA9-4F58-B549-28DCE2ABA421}"/>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90" name="直線コネクタ 89">
              <a:extLst>
                <a:ext uri="{FF2B5EF4-FFF2-40B4-BE49-F238E27FC236}">
                  <a16:creationId xmlns:a16="http://schemas.microsoft.com/office/drawing/2014/main" id="{912CEA1E-0DCF-4041-A841-EF5B53199847}"/>
                </a:ext>
              </a:extLst>
            </p:cNvPr>
            <p:cNvCxnSpPr>
              <a:cxnSpLocks/>
              <a:stCxn id="89"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223EC674-18DD-419C-831D-F3D659E3E56B}"/>
                </a:ext>
              </a:extLst>
            </p:cNvPr>
            <p:cNvCxnSpPr>
              <a:cxnSpLocks/>
              <a:stCxn id="88"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382D48ED-BCEF-4A9C-AD8B-6DC5556BEAD9}"/>
                </a:ext>
              </a:extLst>
            </p:cNvPr>
            <p:cNvCxnSpPr>
              <a:cxnSpLocks/>
              <a:stCxn id="86"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BD2831C-A548-4C77-BE0F-26195E5F62CA}"/>
                </a:ext>
              </a:extLst>
            </p:cNvPr>
            <p:cNvCxnSpPr>
              <a:cxnSpLocks/>
              <a:stCxn id="87"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6094CA14-67F9-493B-8C0D-61738301FD4B}"/>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95" name="直線コネクタ 94">
              <a:extLst>
                <a:ext uri="{FF2B5EF4-FFF2-40B4-BE49-F238E27FC236}">
                  <a16:creationId xmlns:a16="http://schemas.microsoft.com/office/drawing/2014/main" id="{DF3B9823-156B-4A90-AB0D-3DFDE3D218CF}"/>
                </a:ext>
              </a:extLst>
            </p:cNvPr>
            <p:cNvCxnSpPr>
              <a:cxnSpLocks/>
              <a:stCxn id="94"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D5027CAE-6F3F-4F8B-8482-021A464D2707}"/>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97" name="テキスト ボックス 96">
              <a:extLst>
                <a:ext uri="{FF2B5EF4-FFF2-40B4-BE49-F238E27FC236}">
                  <a16:creationId xmlns:a16="http://schemas.microsoft.com/office/drawing/2014/main" id="{42EE7773-472A-4B6E-882B-81BDECFD4668}"/>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98" name="直線コネクタ 97">
              <a:extLst>
                <a:ext uri="{FF2B5EF4-FFF2-40B4-BE49-F238E27FC236}">
                  <a16:creationId xmlns:a16="http://schemas.microsoft.com/office/drawing/2014/main" id="{D93E470D-8B3C-4002-B5E0-7E15A8CD558C}"/>
                </a:ext>
              </a:extLst>
            </p:cNvPr>
            <p:cNvCxnSpPr>
              <a:cxnSpLocks/>
              <a:stCxn id="9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BCEFCF4D-7C71-4C4D-BF5A-01BD7403895A}"/>
                </a:ext>
              </a:extLst>
            </p:cNvPr>
            <p:cNvCxnSpPr>
              <a:cxnSpLocks/>
              <a:stCxn id="9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40085B0A-A0E8-4B6E-8597-244705F16F9D}"/>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101" name="直線コネクタ 100">
              <a:extLst>
                <a:ext uri="{FF2B5EF4-FFF2-40B4-BE49-F238E27FC236}">
                  <a16:creationId xmlns:a16="http://schemas.microsoft.com/office/drawing/2014/main" id="{D800C42B-C7EB-411F-BADA-CBAD1BA58365}"/>
                </a:ext>
              </a:extLst>
            </p:cNvPr>
            <p:cNvCxnSpPr>
              <a:cxnSpLocks/>
              <a:stCxn id="100"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11372E6C-A6ED-486C-AB8F-E4F1F4E09215}"/>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103" name="直線コネクタ 102">
              <a:extLst>
                <a:ext uri="{FF2B5EF4-FFF2-40B4-BE49-F238E27FC236}">
                  <a16:creationId xmlns:a16="http://schemas.microsoft.com/office/drawing/2014/main" id="{7756547A-2B45-4523-B43C-FC0C9245D4FE}"/>
                </a:ext>
              </a:extLst>
            </p:cNvPr>
            <p:cNvCxnSpPr>
              <a:cxnSpLocks/>
              <a:stCxn id="102"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06CC1BA6-D072-4877-806C-A99EB723CF6E}"/>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5" name="直線コネクタ 104">
              <a:extLst>
                <a:ext uri="{FF2B5EF4-FFF2-40B4-BE49-F238E27FC236}">
                  <a16:creationId xmlns:a16="http://schemas.microsoft.com/office/drawing/2014/main" id="{A8EE4760-8229-4FA7-9690-728695E5AF56}"/>
                </a:ext>
              </a:extLst>
            </p:cNvPr>
            <p:cNvCxnSpPr>
              <a:cxnSpLocks/>
              <a:stCxn id="104" idx="1"/>
            </p:cNvCxnSpPr>
            <p:nvPr/>
          </p:nvCxnSpPr>
          <p:spPr>
            <a:xfrm flipH="1" flipV="1">
              <a:off x="1410128" y="1359003"/>
              <a:ext cx="1443156" cy="9062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964ABA26-B9E1-41FE-9B0E-98058BC889F2}"/>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7" name="直線コネクタ 106">
              <a:extLst>
                <a:ext uri="{FF2B5EF4-FFF2-40B4-BE49-F238E27FC236}">
                  <a16:creationId xmlns:a16="http://schemas.microsoft.com/office/drawing/2014/main" id="{1B0EDDF8-C6EC-436F-B26C-11C2A240DE3B}"/>
                </a:ext>
              </a:extLst>
            </p:cNvPr>
            <p:cNvCxnSpPr>
              <a:cxnSpLocks/>
              <a:stCxn id="106" idx="1"/>
            </p:cNvCxnSpPr>
            <p:nvPr/>
          </p:nvCxnSpPr>
          <p:spPr>
            <a:xfrm flipH="1" flipV="1">
              <a:off x="601817" y="4340746"/>
              <a:ext cx="291791"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413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005403" cy="246221"/>
          </a:xfrm>
          <a:prstGeom prst="rect">
            <a:avLst/>
          </a:prstGeom>
          <a:noFill/>
        </p:spPr>
        <p:txBody>
          <a:bodyPr wrap="none" rtlCol="0">
            <a:spAutoFit/>
          </a:bodyPr>
          <a:lstStyle/>
          <a:p>
            <a:r>
              <a:rPr kumimoji="1" lang="en-US" altLang="ja-JP" sz="1000" b="1" dirty="0"/>
              <a:t>06.TR</a:t>
            </a:r>
            <a:r>
              <a:rPr kumimoji="1" lang="ja-JP" altLang="en-US" sz="1000" b="1"/>
              <a:t>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490852"/>
            <a:ext cx="2351926" cy="246221"/>
          </a:xfrm>
          <a:prstGeom prst="rect">
            <a:avLst/>
          </a:prstGeom>
          <a:noFill/>
        </p:spPr>
        <p:txBody>
          <a:bodyPr wrap="none" rtlCol="0">
            <a:spAutoFit/>
          </a:bodyPr>
          <a:lstStyle/>
          <a:p>
            <a:r>
              <a:rPr kumimoji="1" lang="en-US" altLang="ja-JP" sz="1000" b="1" dirty="0"/>
              <a:t>07</a:t>
            </a:r>
            <a:r>
              <a:rPr kumimoji="1" lang="en-US" altLang="ja-JP" sz="1000" b="1"/>
              <a:t>.</a:t>
            </a:r>
            <a:r>
              <a:rPr kumimoji="1" lang="ja-JP" altLang="en-US" sz="1000" b="1"/>
              <a:t>キャラアイコン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useBgFill="1">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766382"/>
            <a:ext cx="2108269" cy="861774"/>
          </a:xfrm>
          <a:prstGeom prst="rect">
            <a:avLst/>
          </a:prstGeom>
        </p:spPr>
        <p:txBody>
          <a:bodyPr wrap="none" rtlCol="0">
            <a:spAutoFit/>
          </a:bodyPr>
          <a:lstStyle/>
          <a:p>
            <a:r>
              <a:rPr kumimoji="1" lang="ja-JP" altLang="en-US" sz="1000">
                <a:latin typeface="+mn-ea"/>
              </a:rPr>
              <a:t>参加しているキャラのアイコン。</a:t>
            </a:r>
            <a:endParaRPr kumimoji="1" lang="en-US" altLang="ja-JP" sz="1000" dirty="0">
              <a:latin typeface="+mn-ea"/>
            </a:endParaRPr>
          </a:p>
          <a:p>
            <a:r>
              <a:rPr kumimoji="1" lang="ja-JP" altLang="en-US" sz="1000">
                <a:latin typeface="+mn-ea"/>
              </a:rPr>
              <a:t>並び順は→のイメージ。</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バフ、デバフについては説明を</a:t>
            </a:r>
            <a:endParaRPr kumimoji="1" lang="en-US" altLang="ja-JP" sz="1000">
              <a:latin typeface="+mn-ea"/>
            </a:endParaRPr>
          </a:p>
          <a:p>
            <a:r>
              <a:rPr kumimoji="1" lang="ja-JP" altLang="en-US" sz="1000">
                <a:latin typeface="+mn-ea"/>
              </a:rPr>
              <a:t>分割。（→</a:t>
            </a:r>
            <a:r>
              <a:rPr kumimoji="1" lang="en-US" altLang="ja-JP" sz="1000">
                <a:latin typeface="+mn-ea"/>
              </a:rPr>
              <a:t>12</a:t>
            </a:r>
            <a:r>
              <a:rPr kumimoji="1" lang="ja-JP" altLang="en-US" sz="1000">
                <a:latin typeface="+mn-ea"/>
              </a:rPr>
              <a:t>）</a:t>
            </a:r>
            <a:endParaRPr kumimoji="1" lang="en-US" altLang="ja-JP" sz="100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756877"/>
            <a:ext cx="1261884" cy="246221"/>
          </a:xfrm>
          <a:prstGeom prst="rect">
            <a:avLst/>
          </a:prstGeom>
          <a:noFill/>
        </p:spPr>
        <p:txBody>
          <a:bodyPr wrap="none" rtlCol="0">
            <a:spAutoFit/>
          </a:bodyPr>
          <a:lstStyle/>
          <a:p>
            <a:r>
              <a:rPr kumimoji="1" lang="en-US" altLang="ja-JP" sz="1000" b="1" dirty="0"/>
              <a:t>08.</a:t>
            </a:r>
            <a:r>
              <a:rPr kumimoji="1" lang="ja-JP" altLang="en-US" sz="1000" b="1"/>
              <a:t>キズナメーター</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303240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642488"/>
            <a:ext cx="1390124" cy="246221"/>
          </a:xfrm>
          <a:prstGeom prst="rect">
            <a:avLst/>
          </a:prstGeom>
          <a:noFill/>
        </p:spPr>
        <p:txBody>
          <a:bodyPr wrap="none" rtlCol="0">
            <a:spAutoFit/>
          </a:bodyPr>
          <a:lstStyle/>
          <a:p>
            <a:r>
              <a:rPr kumimoji="1" lang="en-US" altLang="ja-JP" sz="1000" b="1" dirty="0"/>
              <a:t>09.</a:t>
            </a:r>
            <a:r>
              <a:rPr kumimoji="1" lang="ja-JP" altLang="en-US" sz="1000" b="1"/>
              <a:t>キズナ連携ボタン</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918018"/>
            <a:ext cx="3005951" cy="553998"/>
          </a:xfrm>
          <a:prstGeom prst="rect">
            <a:avLst/>
          </a:prstGeom>
          <a:noFill/>
        </p:spPr>
        <p:txBody>
          <a:bodyPr wrap="none" rtlCol="0">
            <a:spAutoFit/>
          </a:bodyPr>
          <a:lstStyle/>
          <a:p>
            <a:r>
              <a:rPr kumimoji="1" lang="ja-JP" altLang="en-US" sz="1000">
                <a:latin typeface="+mn-ea"/>
              </a:rPr>
              <a:t>キズナメーターが２キャラ分以上最大になると、</a:t>
            </a:r>
            <a:endParaRPr kumimoji="1" lang="en-US" altLang="ja-JP" sz="1000" dirty="0">
              <a:latin typeface="+mn-ea"/>
            </a:endParaRPr>
          </a:p>
          <a:p>
            <a:r>
              <a:rPr kumimoji="1" lang="ja-JP" altLang="en-US" sz="1000">
                <a:latin typeface="+mn-ea"/>
              </a:rPr>
              <a:t>点灯します。</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grpSp>
        <p:nvGrpSpPr>
          <p:cNvPr id="39" name="グループ化 38">
            <a:extLst>
              <a:ext uri="{FF2B5EF4-FFF2-40B4-BE49-F238E27FC236}">
                <a16:creationId xmlns:a16="http://schemas.microsoft.com/office/drawing/2014/main" id="{29C3F07F-C971-184B-B398-F036A097305B}"/>
              </a:ext>
            </a:extLst>
          </p:cNvPr>
          <p:cNvGrpSpPr/>
          <p:nvPr/>
        </p:nvGrpSpPr>
        <p:grpSpPr>
          <a:xfrm>
            <a:off x="6441189" y="1379328"/>
            <a:ext cx="1531774" cy="976044"/>
            <a:chOff x="5889043" y="757397"/>
            <a:chExt cx="2272163" cy="1447818"/>
          </a:xfrm>
        </p:grpSpPr>
        <p:sp>
          <p:nvSpPr>
            <p:cNvPr id="40" name="楕円 1">
              <a:extLst>
                <a:ext uri="{FF2B5EF4-FFF2-40B4-BE49-F238E27FC236}">
                  <a16:creationId xmlns:a16="http://schemas.microsoft.com/office/drawing/2014/main" id="{769ABE22-EB45-D143-81CB-33C163C261F2}"/>
                </a:ext>
              </a:extLst>
            </p:cNvPr>
            <p:cNvSpPr/>
            <p:nvPr/>
          </p:nvSpPr>
          <p:spPr>
            <a:xfrm>
              <a:off x="6182591"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１</a:t>
              </a:r>
            </a:p>
          </p:txBody>
        </p:sp>
        <p:sp>
          <p:nvSpPr>
            <p:cNvPr id="42" name="楕円 43">
              <a:extLst>
                <a:ext uri="{FF2B5EF4-FFF2-40B4-BE49-F238E27FC236}">
                  <a16:creationId xmlns:a16="http://schemas.microsoft.com/office/drawing/2014/main" id="{14CA3695-CBD4-954F-937C-026E5CD1E0D0}"/>
                </a:ext>
              </a:extLst>
            </p:cNvPr>
            <p:cNvSpPr/>
            <p:nvPr/>
          </p:nvSpPr>
          <p:spPr>
            <a:xfrm>
              <a:off x="7280562"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２</a:t>
              </a:r>
            </a:p>
          </p:txBody>
        </p:sp>
        <p:sp>
          <p:nvSpPr>
            <p:cNvPr id="43" name="楕円 44">
              <a:extLst>
                <a:ext uri="{FF2B5EF4-FFF2-40B4-BE49-F238E27FC236}">
                  <a16:creationId xmlns:a16="http://schemas.microsoft.com/office/drawing/2014/main" id="{A1001E9D-101E-5348-AC33-85E78CF7F9BE}"/>
                </a:ext>
              </a:extLst>
            </p:cNvPr>
            <p:cNvSpPr/>
            <p:nvPr/>
          </p:nvSpPr>
          <p:spPr>
            <a:xfrm>
              <a:off x="5889043" y="161336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３</a:t>
              </a:r>
            </a:p>
          </p:txBody>
        </p:sp>
        <p:sp>
          <p:nvSpPr>
            <p:cNvPr id="46" name="楕円 45">
              <a:extLst>
                <a:ext uri="{FF2B5EF4-FFF2-40B4-BE49-F238E27FC236}">
                  <a16:creationId xmlns:a16="http://schemas.microsoft.com/office/drawing/2014/main" id="{4F205A6E-23ED-E448-A0D6-7D408729706E}"/>
                </a:ext>
              </a:extLst>
            </p:cNvPr>
            <p:cNvSpPr/>
            <p:nvPr/>
          </p:nvSpPr>
          <p:spPr>
            <a:xfrm>
              <a:off x="7574110" y="1618119"/>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増</a:t>
              </a:r>
            </a:p>
          </p:txBody>
        </p:sp>
      </p:gr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4589252"/>
            <a:ext cx="1797287" cy="246221"/>
          </a:xfrm>
          <a:prstGeom prst="rect">
            <a:avLst/>
          </a:prstGeom>
          <a:noFill/>
        </p:spPr>
        <p:txBody>
          <a:bodyPr wrap="none" rtlCol="0">
            <a:spAutoFit/>
          </a:bodyPr>
          <a:lstStyle/>
          <a:p>
            <a:r>
              <a:rPr kumimoji="1" lang="en-US" altLang="ja-JP" sz="1000" b="1" dirty="0"/>
              <a:t>10.</a:t>
            </a:r>
            <a:r>
              <a:rPr kumimoji="1" lang="ja-JP" altLang="en-US" sz="1000" b="1"/>
              <a:t>部隊</a:t>
            </a:r>
            <a:r>
              <a:rPr kumimoji="1" lang="en-US" altLang="ja-JP" sz="1000" b="1" dirty="0"/>
              <a:t>HP</a:t>
            </a:r>
            <a:r>
              <a:rPr kumimoji="1" lang="ja-JP" altLang="en-US" sz="1000" b="1">
                <a:solidFill>
                  <a:srgbClr val="FF0000"/>
                </a:solidFill>
              </a:rPr>
              <a:t>（</a:t>
            </a:r>
            <a:r>
              <a:rPr kumimoji="1" lang="en-US" altLang="ja-JP" sz="1000" b="1" dirty="0">
                <a:solidFill>
                  <a:srgbClr val="FF0000"/>
                </a:solidFill>
              </a:rPr>
              <a:t>2020214</a:t>
            </a:r>
            <a:r>
              <a:rPr kumimoji="1" lang="ja-JP" altLang="en-US" sz="1000" b="1">
                <a:solidFill>
                  <a:srgbClr val="FF0000"/>
                </a:solidFill>
              </a:rPr>
              <a:t>修正）</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864782"/>
            <a:ext cx="4192173" cy="1015663"/>
          </a:xfrm>
          <a:prstGeom prst="rect">
            <a:avLst/>
          </a:prstGeom>
          <a:noFill/>
        </p:spPr>
        <p:txBody>
          <a:bodyPr wrap="none" rtlCol="0">
            <a:spAutoFit/>
          </a:bodyPr>
          <a:lstStyle/>
          <a:p>
            <a:r>
              <a:rPr kumimoji="1" lang="ja-JP" altLang="en-US" sz="1000">
                <a:latin typeface="+mn-ea"/>
              </a:rPr>
              <a:t>部隊の</a:t>
            </a:r>
            <a:r>
              <a:rPr kumimoji="1" lang="en-US" altLang="ja-JP" sz="1000" dirty="0">
                <a:latin typeface="+mn-ea"/>
              </a:rPr>
              <a:t>HP</a:t>
            </a:r>
            <a:r>
              <a:rPr kumimoji="1" lang="ja-JP" altLang="en-US" sz="1000">
                <a:latin typeface="+mn-ea"/>
              </a:rPr>
              <a:t>。</a:t>
            </a:r>
            <a:endParaRPr kumimoji="1" lang="en-US" altLang="ja-JP" sz="1000" dirty="0">
              <a:latin typeface="+mn-ea"/>
            </a:endParaRPr>
          </a:p>
          <a:p>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発生時には、通常の</a:t>
            </a:r>
            <a:r>
              <a:rPr kumimoji="1" lang="en-US" altLang="ja-JP" sz="1000" dirty="0">
                <a:latin typeface="+mn-ea"/>
              </a:rPr>
              <a:t>HP</a:t>
            </a:r>
            <a:r>
              <a:rPr kumimoji="1" lang="ja-JP" altLang="en-US" sz="1000">
                <a:latin typeface="+mn-ea"/>
              </a:rPr>
              <a:t>バーの上にかぶせるように、</a:t>
            </a:r>
            <a:endParaRPr kumimoji="1" lang="en-US" altLang="ja-JP" sz="1000" dirty="0">
              <a:latin typeface="+mn-ea"/>
            </a:endParaRPr>
          </a:p>
          <a:p>
            <a:r>
              <a:rPr kumimoji="1" lang="ja-JP" altLang="en-US" sz="1000">
                <a:latin typeface="+mn-ea"/>
              </a:rPr>
              <a:t>左詰で新たなバーを用意する。</a:t>
            </a:r>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のバーについては、数値によらず、追加されたものを</a:t>
            </a:r>
            <a:r>
              <a:rPr kumimoji="1" lang="en-US" altLang="ja-JP" sz="1000" dirty="0">
                <a:latin typeface="+mn-ea"/>
              </a:rPr>
              <a:t>100%</a:t>
            </a:r>
            <a:r>
              <a:rPr kumimoji="1" lang="ja-JP" altLang="en-US" sz="1000">
                <a:latin typeface="+mn-ea"/>
              </a:rPr>
              <a:t>と</a:t>
            </a:r>
            <a:endParaRPr kumimoji="1" lang="en-US" altLang="ja-JP" sz="1000" dirty="0">
              <a:latin typeface="+mn-ea"/>
            </a:endParaRPr>
          </a:p>
          <a:p>
            <a:r>
              <a:rPr kumimoji="1" lang="ja-JP" altLang="en-US" sz="1000">
                <a:latin typeface="+mn-ea"/>
              </a:rPr>
              <a:t>して長さを表示する。</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8581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11.</a:t>
            </a:r>
            <a:r>
              <a:rPr kumimoji="1" lang="ja-JP" altLang="en-US" sz="1000" b="1"/>
              <a:t>激怒メーター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390672" cy="1631216"/>
          </a:xfrm>
          <a:prstGeom prst="rect">
            <a:avLst/>
          </a:prstGeom>
          <a:noFill/>
        </p:spPr>
        <p:txBody>
          <a:bodyPr wrap="none" rtlCol="0">
            <a:spAutoFit/>
          </a:bodyPr>
          <a:lstStyle/>
          <a:p>
            <a:r>
              <a:rPr kumimoji="1" lang="ja-JP" altLang="en-US" sz="1000">
                <a:latin typeface="+mn-ea"/>
              </a:rPr>
              <a:t>怪獣の激怒までを表すメーター。</a:t>
            </a:r>
            <a:endParaRPr kumimoji="1" lang="en-US" altLang="ja-JP" sz="1000">
              <a:latin typeface="+mn-ea"/>
            </a:endParaRPr>
          </a:p>
          <a:p>
            <a:r>
              <a:rPr kumimoji="1" lang="ja-JP" altLang="en-US" sz="1000">
                <a:latin typeface="+mn-ea"/>
              </a:rPr>
              <a:t>増加のときは</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．通常の上昇</a:t>
            </a:r>
            <a:endParaRPr kumimoji="1" lang="en-US" altLang="ja-JP" sz="1000">
              <a:latin typeface="+mn-ea"/>
            </a:endParaRPr>
          </a:p>
          <a:p>
            <a:r>
              <a:rPr kumimoji="1" lang="en-US" altLang="ja-JP" sz="1000">
                <a:latin typeface="+mn-ea"/>
              </a:rPr>
              <a:t>2</a:t>
            </a:r>
            <a:r>
              <a:rPr kumimoji="1" lang="ja-JP" altLang="en-US" sz="1000">
                <a:latin typeface="+mn-ea"/>
              </a:rPr>
              <a:t>．上がりやすい上昇</a:t>
            </a:r>
            <a:endParaRPr kumimoji="1" lang="en-US" altLang="ja-JP" sz="1000">
              <a:latin typeface="+mn-ea"/>
            </a:endParaRPr>
          </a:p>
          <a:p>
            <a:endParaRPr kumimoji="1" lang="en-US" altLang="ja-JP" sz="1000">
              <a:latin typeface="+mn-ea"/>
            </a:endParaRPr>
          </a:p>
          <a:p>
            <a:r>
              <a:rPr kumimoji="1" lang="ja-JP" altLang="en-US" sz="1000">
                <a:latin typeface="+mn-ea"/>
              </a:rPr>
              <a:t>という２パターンを持ち、弱点／かばいの上昇率が高い</a:t>
            </a:r>
            <a:endParaRPr kumimoji="1" lang="en-US" altLang="ja-JP" sz="1000">
              <a:latin typeface="+mn-ea"/>
            </a:endParaRPr>
          </a:p>
          <a:p>
            <a:r>
              <a:rPr kumimoji="1" lang="ja-JP" altLang="en-US" sz="1000">
                <a:latin typeface="+mn-ea"/>
              </a:rPr>
              <a:t>攻撃の際はフラッシュしつつ上がる感じにする。</a:t>
            </a:r>
            <a:endParaRPr kumimoji="1" lang="en-US" altLang="ja-JP" sz="1000">
              <a:latin typeface="+mn-ea"/>
            </a:endParaRPr>
          </a:p>
          <a:p>
            <a:endParaRPr kumimoji="1" lang="en-US" altLang="ja-JP" sz="1000">
              <a:latin typeface="+mn-ea"/>
            </a:endParaRPr>
          </a:p>
          <a:p>
            <a:r>
              <a:rPr kumimoji="1" lang="ja-JP" altLang="en-US" sz="1000">
                <a:latin typeface="+mn-ea"/>
              </a:rPr>
              <a:t>激怒状態になると以下のようなメータに切り替わる。</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3964756"/>
            <a:ext cx="1133644" cy="246221"/>
          </a:xfrm>
          <a:prstGeom prst="rect">
            <a:avLst/>
          </a:prstGeom>
          <a:noFill/>
        </p:spPr>
        <p:txBody>
          <a:bodyPr wrap="none" rtlCol="0">
            <a:spAutoFit/>
          </a:bodyPr>
          <a:lstStyle/>
          <a:p>
            <a:r>
              <a:rPr kumimoji="1" lang="en-US" altLang="ja-JP" sz="1000" b="1"/>
              <a:t>12.</a:t>
            </a:r>
            <a:r>
              <a:rPr kumimoji="1" lang="ja-JP" altLang="en-US" sz="1000" b="1"/>
              <a:t>バフアイコン</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240286"/>
            <a:ext cx="2236510" cy="246221"/>
          </a:xfrm>
          <a:prstGeom prst="rect">
            <a:avLst/>
          </a:prstGeom>
          <a:noFill/>
        </p:spPr>
        <p:txBody>
          <a:bodyPr wrap="none" rtlCol="0">
            <a:spAutoFit/>
          </a:bodyPr>
          <a:lstStyle/>
          <a:p>
            <a:r>
              <a:rPr kumimoji="1" lang="ja-JP" altLang="en-US" sz="1000">
                <a:latin typeface="+mn-ea"/>
              </a:rPr>
              <a:t>バフアイコンについては次ページ。</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pic>
        <p:nvPicPr>
          <p:cNvPr id="3" name="図 2">
            <a:extLst>
              <a:ext uri="{FF2B5EF4-FFF2-40B4-BE49-F238E27FC236}">
                <a16:creationId xmlns:a16="http://schemas.microsoft.com/office/drawing/2014/main" id="{C53E3CD4-ACBC-4FB0-A813-E42BF3CE4298}"/>
              </a:ext>
            </a:extLst>
          </p:cNvPr>
          <p:cNvPicPr>
            <a:picLocks noChangeAspect="1"/>
          </p:cNvPicPr>
          <p:nvPr/>
        </p:nvPicPr>
        <p:blipFill>
          <a:blip r:embed="rId3"/>
          <a:stretch>
            <a:fillRect/>
          </a:stretch>
        </p:blipFill>
        <p:spPr>
          <a:xfrm>
            <a:off x="4493639" y="2640203"/>
            <a:ext cx="2777489" cy="935423"/>
          </a:xfrm>
          <a:prstGeom prst="rect">
            <a:avLst/>
          </a:prstGeom>
        </p:spPr>
      </p:pic>
      <p:sp>
        <p:nvSpPr>
          <p:cNvPr id="64" name="テキスト ボックス 63">
            <a:extLst>
              <a:ext uri="{FF2B5EF4-FFF2-40B4-BE49-F238E27FC236}">
                <a16:creationId xmlns:a16="http://schemas.microsoft.com/office/drawing/2014/main" id="{0A2E0214-3B13-4E3C-809B-AFA6C71C9D2B}"/>
              </a:ext>
            </a:extLst>
          </p:cNvPr>
          <p:cNvSpPr txBox="1"/>
          <p:nvPr/>
        </p:nvSpPr>
        <p:spPr>
          <a:xfrm>
            <a:off x="4372303" y="3494537"/>
            <a:ext cx="3390672" cy="400110"/>
          </a:xfrm>
          <a:prstGeom prst="rect">
            <a:avLst/>
          </a:prstGeom>
          <a:noFill/>
        </p:spPr>
        <p:txBody>
          <a:bodyPr wrap="none" rtlCol="0">
            <a:spAutoFit/>
          </a:bodyPr>
          <a:lstStyle/>
          <a:p>
            <a:r>
              <a:rPr kumimoji="1" lang="ja-JP" altLang="en-US" sz="1000">
                <a:latin typeface="+mn-ea"/>
              </a:rPr>
              <a:t>バーは時間によって減少していく、</a:t>
            </a:r>
            <a:endParaRPr kumimoji="1" lang="en-US" altLang="ja-JP" sz="1000">
              <a:latin typeface="+mn-ea"/>
            </a:endParaRPr>
          </a:p>
          <a:p>
            <a:r>
              <a:rPr kumimoji="1" lang="ja-JP" altLang="en-US" sz="1000">
                <a:latin typeface="+mn-ea"/>
              </a:rPr>
              <a:t>最後で攻撃が来ることを示唆するアイコンを配置する。</a:t>
            </a:r>
            <a:endParaRPr kumimoji="1" lang="en-US" altLang="ja-JP" sz="1000">
              <a:latin typeface="+mn-ea"/>
            </a:endParaRPr>
          </a:p>
        </p:txBody>
      </p:sp>
    </p:spTree>
    <p:extLst>
      <p:ext uri="{BB962C8B-B14F-4D97-AF65-F5344CB8AC3E}">
        <p14:creationId xmlns:p14="http://schemas.microsoft.com/office/powerpoint/2010/main" val="1376735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081A342-B3CE-AA4B-A9F4-C0A754A1AC2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1B591267-264E-8F42-85DD-549DF23FC058}"/>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290E8BF3-D054-4F43-AE95-C71A66C2B0E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0575B9C-C53B-BF4E-9E65-20B348CCF267}"/>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8" name="テキスト ボックス 7">
            <a:extLst>
              <a:ext uri="{FF2B5EF4-FFF2-40B4-BE49-F238E27FC236}">
                <a16:creationId xmlns:a16="http://schemas.microsoft.com/office/drawing/2014/main" id="{879BD2AC-75EF-2E41-9B85-63B4A448458A}"/>
              </a:ext>
            </a:extLst>
          </p:cNvPr>
          <p:cNvSpPr txBox="1"/>
          <p:nvPr/>
        </p:nvSpPr>
        <p:spPr>
          <a:xfrm>
            <a:off x="738384" y="897388"/>
            <a:ext cx="1723549" cy="276999"/>
          </a:xfrm>
          <a:prstGeom prst="rect">
            <a:avLst/>
          </a:prstGeom>
          <a:noFill/>
        </p:spPr>
        <p:txBody>
          <a:bodyPr wrap="none" rtlCol="0">
            <a:spAutoFit/>
          </a:bodyPr>
          <a:lstStyle/>
          <a:p>
            <a:r>
              <a:rPr kumimoji="1" lang="ja-JP" altLang="en-US" sz="1200" b="1"/>
              <a:t>○バフ等アイコン表示</a:t>
            </a:r>
            <a:endParaRPr kumimoji="1" lang="ja-JP" altLang="en-US" sz="1200" dirty="0"/>
          </a:p>
        </p:txBody>
      </p:sp>
      <p:sp>
        <p:nvSpPr>
          <p:cNvPr id="9" name="テキスト ボックス 8">
            <a:extLst>
              <a:ext uri="{FF2B5EF4-FFF2-40B4-BE49-F238E27FC236}">
                <a16:creationId xmlns:a16="http://schemas.microsoft.com/office/drawing/2014/main" id="{427CCE68-786F-D547-A62F-83EE51FF1D45}"/>
              </a:ext>
            </a:extLst>
          </p:cNvPr>
          <p:cNvSpPr txBox="1"/>
          <p:nvPr/>
        </p:nvSpPr>
        <p:spPr>
          <a:xfrm>
            <a:off x="917903" y="1174387"/>
            <a:ext cx="3647152" cy="246221"/>
          </a:xfrm>
          <a:prstGeom prst="rect">
            <a:avLst/>
          </a:prstGeom>
          <a:noFill/>
        </p:spPr>
        <p:txBody>
          <a:bodyPr wrap="none" rtlCol="0">
            <a:spAutoFit/>
          </a:bodyPr>
          <a:lstStyle/>
          <a:p>
            <a:r>
              <a:rPr kumimoji="1" lang="ja-JP" altLang="en-US" sz="1000">
                <a:latin typeface="+mn-ea"/>
              </a:rPr>
              <a:t>バフやデバフがかかっている間はここに該当の表示を行う。</a:t>
            </a:r>
            <a:endParaRPr kumimoji="1" lang="en-US" altLang="ja-JP" sz="1000" dirty="0">
              <a:latin typeface="+mn-ea"/>
            </a:endParaRPr>
          </a:p>
        </p:txBody>
      </p:sp>
      <p:sp>
        <p:nvSpPr>
          <p:cNvPr id="10" name="テキスト ボックス 9">
            <a:extLst>
              <a:ext uri="{FF2B5EF4-FFF2-40B4-BE49-F238E27FC236}">
                <a16:creationId xmlns:a16="http://schemas.microsoft.com/office/drawing/2014/main" id="{AC9F00EE-A58D-3C44-952A-3D427DA2C893}"/>
              </a:ext>
            </a:extLst>
          </p:cNvPr>
          <p:cNvSpPr txBox="1"/>
          <p:nvPr/>
        </p:nvSpPr>
        <p:spPr>
          <a:xfrm>
            <a:off x="917903" y="1445873"/>
            <a:ext cx="1415772" cy="276999"/>
          </a:xfrm>
          <a:prstGeom prst="rect">
            <a:avLst/>
          </a:prstGeom>
          <a:noFill/>
        </p:spPr>
        <p:txBody>
          <a:bodyPr wrap="none" rtlCol="0">
            <a:spAutoFit/>
          </a:bodyPr>
          <a:lstStyle/>
          <a:p>
            <a:r>
              <a:rPr kumimoji="1" lang="ja-JP" altLang="en-US" sz="1200" b="1"/>
              <a:t>・アイコンの種類</a:t>
            </a:r>
            <a:endParaRPr kumimoji="1" lang="ja-JP" altLang="en-US" sz="1200" dirty="0"/>
          </a:p>
        </p:txBody>
      </p:sp>
      <p:sp>
        <p:nvSpPr>
          <p:cNvPr id="12" name="テキスト ボックス 11">
            <a:extLst>
              <a:ext uri="{FF2B5EF4-FFF2-40B4-BE49-F238E27FC236}">
                <a16:creationId xmlns:a16="http://schemas.microsoft.com/office/drawing/2014/main" id="{5CEE86F9-CDE6-F84E-BFA0-5B1559F02DEF}"/>
              </a:ext>
            </a:extLst>
          </p:cNvPr>
          <p:cNvSpPr txBox="1"/>
          <p:nvPr/>
        </p:nvSpPr>
        <p:spPr>
          <a:xfrm>
            <a:off x="1095703" y="1697607"/>
            <a:ext cx="3005951" cy="246221"/>
          </a:xfrm>
          <a:prstGeom prst="rect">
            <a:avLst/>
          </a:prstGeom>
          <a:noFill/>
        </p:spPr>
        <p:txBody>
          <a:bodyPr wrap="none" rtlCol="0">
            <a:spAutoFit/>
          </a:bodyPr>
          <a:lstStyle/>
          <a:p>
            <a:r>
              <a:rPr kumimoji="1" lang="ja-JP" altLang="en-US" sz="1000">
                <a:latin typeface="+mn-ea"/>
              </a:rPr>
              <a:t>バフ、デバフについては以下のように分類する。</a:t>
            </a:r>
            <a:endParaRPr kumimoji="1" lang="en-US" altLang="ja-JP" sz="1000" dirty="0">
              <a:latin typeface="+mn-ea"/>
            </a:endParaRPr>
          </a:p>
        </p:txBody>
      </p:sp>
      <p:graphicFrame>
        <p:nvGraphicFramePr>
          <p:cNvPr id="13" name="表 12">
            <a:extLst>
              <a:ext uri="{FF2B5EF4-FFF2-40B4-BE49-F238E27FC236}">
                <a16:creationId xmlns:a16="http://schemas.microsoft.com/office/drawing/2014/main" id="{CF3ED354-565B-BC42-B5C1-878EF048A91A}"/>
              </a:ext>
            </a:extLst>
          </p:cNvPr>
          <p:cNvGraphicFramePr>
            <a:graphicFrameLocks noGrp="1"/>
          </p:cNvGraphicFramePr>
          <p:nvPr>
            <p:extLst>
              <p:ext uri="{D42A27DB-BD31-4B8C-83A1-F6EECF244321}">
                <p14:modId xmlns:p14="http://schemas.microsoft.com/office/powerpoint/2010/main" val="1712065828"/>
              </p:ext>
            </p:extLst>
          </p:nvPr>
        </p:nvGraphicFramePr>
        <p:xfrm>
          <a:off x="1053654" y="2006545"/>
          <a:ext cx="3656965" cy="4486326"/>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735000273"/>
                    </a:ext>
                  </a:extLst>
                </a:gridCol>
                <a:gridCol w="1233805">
                  <a:extLst>
                    <a:ext uri="{9D8B030D-6E8A-4147-A177-3AD203B41FA5}">
                      <a16:colId xmlns:a16="http://schemas.microsoft.com/office/drawing/2014/main" val="964143388"/>
                    </a:ext>
                  </a:extLst>
                </a:gridCol>
                <a:gridCol w="471805">
                  <a:extLst>
                    <a:ext uri="{9D8B030D-6E8A-4147-A177-3AD203B41FA5}">
                      <a16:colId xmlns:a16="http://schemas.microsoft.com/office/drawing/2014/main" val="4186498837"/>
                    </a:ext>
                  </a:extLst>
                </a:gridCol>
                <a:gridCol w="1524000">
                  <a:extLst>
                    <a:ext uri="{9D8B030D-6E8A-4147-A177-3AD203B41FA5}">
                      <a16:colId xmlns:a16="http://schemas.microsoft.com/office/drawing/2014/main" val="743956291"/>
                    </a:ext>
                  </a:extLst>
                </a:gridCol>
              </a:tblGrid>
              <a:tr h="345102">
                <a:tc>
                  <a:txBody>
                    <a:bodyPr/>
                    <a:lstStyle/>
                    <a:p>
                      <a:r>
                        <a:rPr kumimoji="1" lang="en-US" altLang="ja-JP" sz="1000" dirty="0"/>
                        <a:t>No.</a:t>
                      </a:r>
                      <a:endParaRPr kumimoji="1" lang="ja-JP" altLang="en-US" sz="1000"/>
                    </a:p>
                  </a:txBody>
                  <a:tcPr/>
                </a:tc>
                <a:tc>
                  <a:txBody>
                    <a:bodyPr/>
                    <a:lstStyle/>
                    <a:p>
                      <a:r>
                        <a:rPr kumimoji="1" lang="ja-JP" altLang="en-US" sz="1000"/>
                        <a:t>分類</a:t>
                      </a:r>
                    </a:p>
                  </a:txBody>
                  <a:tcPr/>
                </a:tc>
                <a:tc>
                  <a:txBody>
                    <a:bodyPr/>
                    <a:lstStyle/>
                    <a:p>
                      <a:r>
                        <a:rPr kumimoji="1" lang="ja-JP" altLang="en-US" sz="1000"/>
                        <a:t>効果</a:t>
                      </a:r>
                    </a:p>
                  </a:txBody>
                  <a:tcPr/>
                </a:tc>
                <a:tc>
                  <a:txBody>
                    <a:bodyPr/>
                    <a:lstStyle/>
                    <a:p>
                      <a:r>
                        <a:rPr kumimoji="1" lang="ja-JP" altLang="en-US" sz="1000"/>
                        <a:t>アイコンイメージ</a:t>
                      </a:r>
                    </a:p>
                  </a:txBody>
                  <a:tcPr/>
                </a:tc>
                <a:extLst>
                  <a:ext uri="{0D108BD9-81ED-4DB2-BD59-A6C34878D82A}">
                    <a16:rowId xmlns:a16="http://schemas.microsoft.com/office/drawing/2014/main" val="754493056"/>
                  </a:ext>
                </a:extLst>
              </a:tr>
              <a:tr h="345102">
                <a:tc>
                  <a:txBody>
                    <a:bodyPr/>
                    <a:lstStyle/>
                    <a:p>
                      <a:r>
                        <a:rPr kumimoji="1" lang="en-US" altLang="ja-JP" sz="1000" dirty="0"/>
                        <a:t>1</a:t>
                      </a:r>
                      <a:endParaRPr kumimoji="1" lang="ja-JP" altLang="en-US" sz="1000"/>
                    </a:p>
                  </a:txBody>
                  <a:tcPr/>
                </a:tc>
                <a:tc rowSpan="3">
                  <a:txBody>
                    <a:bodyPr/>
                    <a:lstStyle/>
                    <a:p>
                      <a:r>
                        <a:rPr kumimoji="1" lang="ja-JP" altLang="en-US" sz="1000"/>
                        <a:t>パラメータバフ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170932644"/>
                  </a:ext>
                </a:extLst>
              </a:tr>
              <a:tr h="345102">
                <a:tc>
                  <a:txBody>
                    <a:bodyPr/>
                    <a:lstStyle/>
                    <a:p>
                      <a:r>
                        <a:rPr kumimoji="1" lang="en-US" altLang="ja-JP" sz="1000" dirty="0"/>
                        <a:t>2</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164823891"/>
                  </a:ext>
                </a:extLst>
              </a:tr>
              <a:tr h="345102">
                <a:tc>
                  <a:txBody>
                    <a:bodyPr/>
                    <a:lstStyle/>
                    <a:p>
                      <a:r>
                        <a:rPr kumimoji="1" lang="en-US" altLang="ja-JP" sz="1000" dirty="0"/>
                        <a:t>3</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89354725"/>
                  </a:ext>
                </a:extLst>
              </a:tr>
              <a:tr h="345102">
                <a:tc>
                  <a:txBody>
                    <a:bodyPr/>
                    <a:lstStyle/>
                    <a:p>
                      <a:r>
                        <a:rPr kumimoji="1" lang="en-US" altLang="ja-JP" sz="1000" dirty="0"/>
                        <a:t>4</a:t>
                      </a:r>
                      <a:endParaRPr kumimoji="1" lang="ja-JP" altLang="en-US" sz="1000"/>
                    </a:p>
                  </a:txBody>
                  <a:tcPr/>
                </a:tc>
                <a:tc>
                  <a:txBody>
                    <a:bodyPr/>
                    <a:lstStyle/>
                    <a:p>
                      <a:r>
                        <a:rPr kumimoji="1" lang="ja-JP" altLang="en-US" sz="1000"/>
                        <a:t>リジェネ</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239478636"/>
                  </a:ext>
                </a:extLst>
              </a:tr>
              <a:tr h="345102">
                <a:tc>
                  <a:txBody>
                    <a:bodyPr/>
                    <a:lstStyle/>
                    <a:p>
                      <a:r>
                        <a:rPr kumimoji="1" lang="en-US" altLang="ja-JP" sz="1000" dirty="0"/>
                        <a:t>5</a:t>
                      </a:r>
                      <a:endParaRPr kumimoji="1" lang="ja-JP" altLang="en-US" sz="1000"/>
                    </a:p>
                  </a:txBody>
                  <a:tcPr/>
                </a:tc>
                <a:tc>
                  <a:txBody>
                    <a:bodyPr/>
                    <a:lstStyle/>
                    <a:p>
                      <a:r>
                        <a:rPr kumimoji="1" lang="ja-JP" altLang="en-US" sz="1000"/>
                        <a:t>無効化系</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3561598435"/>
                  </a:ext>
                </a:extLst>
              </a:tr>
              <a:tr h="345102">
                <a:tc>
                  <a:txBody>
                    <a:bodyPr/>
                    <a:lstStyle/>
                    <a:p>
                      <a:r>
                        <a:rPr kumimoji="1" lang="en-US" altLang="ja-JP" sz="1000" dirty="0"/>
                        <a:t>6</a:t>
                      </a:r>
                      <a:endParaRPr kumimoji="1" lang="ja-JP" altLang="en-US" sz="1000"/>
                    </a:p>
                  </a:txBody>
                  <a:tcPr/>
                </a:tc>
                <a:tc rowSpan="3">
                  <a:txBody>
                    <a:bodyPr/>
                    <a:lstStyle/>
                    <a:p>
                      <a:r>
                        <a:rPr kumimoji="1" lang="ja-JP" altLang="en-US" sz="1000"/>
                        <a:t>パラメータデバフ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508292437"/>
                  </a:ext>
                </a:extLst>
              </a:tr>
              <a:tr h="345102">
                <a:tc>
                  <a:txBody>
                    <a:bodyPr/>
                    <a:lstStyle/>
                    <a:p>
                      <a:r>
                        <a:rPr kumimoji="1" lang="en-US" altLang="ja-JP" sz="1000" dirty="0"/>
                        <a:t>7</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697354700"/>
                  </a:ext>
                </a:extLst>
              </a:tr>
              <a:tr h="345102">
                <a:tc>
                  <a:txBody>
                    <a:bodyPr/>
                    <a:lstStyle/>
                    <a:p>
                      <a:r>
                        <a:rPr kumimoji="1" lang="en-US" altLang="ja-JP" sz="1000" dirty="0"/>
                        <a:t>8</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26687539"/>
                  </a:ext>
                </a:extLst>
              </a:tr>
              <a:tr h="345102">
                <a:tc>
                  <a:txBody>
                    <a:bodyPr/>
                    <a:lstStyle/>
                    <a:p>
                      <a:r>
                        <a:rPr kumimoji="1" lang="en-US" altLang="ja-JP" sz="1000" dirty="0"/>
                        <a:t>9</a:t>
                      </a:r>
                      <a:endParaRPr kumimoji="1" lang="ja-JP" altLang="en-US" sz="1000"/>
                    </a:p>
                  </a:txBody>
                  <a:tcPr/>
                </a:tc>
                <a:tc rowSpan="4">
                  <a:txBody>
                    <a:bodyPr/>
                    <a:lstStyle/>
                    <a:p>
                      <a:r>
                        <a:rPr kumimoji="1" lang="ja-JP" altLang="en-US" sz="1000"/>
                        <a:t>状態異常</a:t>
                      </a:r>
                    </a:p>
                  </a:txBody>
                  <a:tcPr/>
                </a:tc>
                <a:tc>
                  <a:txBody>
                    <a:bodyPr/>
                    <a:lstStyle/>
                    <a:p>
                      <a:r>
                        <a:rPr kumimoji="1" lang="ja-JP" altLang="en-US" sz="1000"/>
                        <a:t>睡眠</a:t>
                      </a:r>
                    </a:p>
                  </a:txBody>
                  <a:tcPr/>
                </a:tc>
                <a:tc>
                  <a:txBody>
                    <a:bodyPr/>
                    <a:lstStyle/>
                    <a:p>
                      <a:endParaRPr kumimoji="1" lang="ja-JP" altLang="en-US" sz="1000"/>
                    </a:p>
                  </a:txBody>
                  <a:tcPr/>
                </a:tc>
                <a:extLst>
                  <a:ext uri="{0D108BD9-81ED-4DB2-BD59-A6C34878D82A}">
                    <a16:rowId xmlns:a16="http://schemas.microsoft.com/office/drawing/2014/main" val="2055732091"/>
                  </a:ext>
                </a:extLst>
              </a:tr>
              <a:tr h="345102">
                <a:tc>
                  <a:txBody>
                    <a:bodyPr/>
                    <a:lstStyle/>
                    <a:p>
                      <a:r>
                        <a:rPr kumimoji="1" lang="en-US" altLang="ja-JP" sz="1000" dirty="0"/>
                        <a:t>10</a:t>
                      </a:r>
                      <a:endParaRPr kumimoji="1" lang="ja-JP" altLang="en-US" sz="1000"/>
                    </a:p>
                  </a:txBody>
                  <a:tcPr/>
                </a:tc>
                <a:tc vMerge="1">
                  <a:txBody>
                    <a:bodyPr/>
                    <a:lstStyle/>
                    <a:p>
                      <a:endParaRPr kumimoji="1" lang="ja-JP" altLang="en-US" sz="1000"/>
                    </a:p>
                  </a:txBody>
                  <a:tcPr/>
                </a:tc>
                <a:tc>
                  <a:txBody>
                    <a:bodyPr/>
                    <a:lstStyle/>
                    <a:p>
                      <a:r>
                        <a:rPr kumimoji="1" lang="ja-JP" altLang="en-US" sz="1000"/>
                        <a:t>毒</a:t>
                      </a:r>
                    </a:p>
                  </a:txBody>
                  <a:tcPr/>
                </a:tc>
                <a:tc>
                  <a:txBody>
                    <a:bodyPr/>
                    <a:lstStyle/>
                    <a:p>
                      <a:endParaRPr kumimoji="1" lang="ja-JP" altLang="en-US" sz="1000"/>
                    </a:p>
                  </a:txBody>
                  <a:tcPr/>
                </a:tc>
                <a:extLst>
                  <a:ext uri="{0D108BD9-81ED-4DB2-BD59-A6C34878D82A}">
                    <a16:rowId xmlns:a16="http://schemas.microsoft.com/office/drawing/2014/main" val="3835450321"/>
                  </a:ext>
                </a:extLst>
              </a:tr>
              <a:tr h="345102">
                <a:tc>
                  <a:txBody>
                    <a:bodyPr/>
                    <a:lstStyle/>
                    <a:p>
                      <a:r>
                        <a:rPr kumimoji="1" lang="en-US" altLang="ja-JP" sz="1000" dirty="0"/>
                        <a:t>11</a:t>
                      </a:r>
                      <a:endParaRPr kumimoji="1" lang="ja-JP" altLang="en-US" sz="1000"/>
                    </a:p>
                  </a:txBody>
                  <a:tcPr/>
                </a:tc>
                <a:tc vMerge="1">
                  <a:txBody>
                    <a:bodyPr/>
                    <a:lstStyle/>
                    <a:p>
                      <a:endParaRPr kumimoji="1" lang="ja-JP" altLang="en-US" sz="1000"/>
                    </a:p>
                  </a:txBody>
                  <a:tcPr/>
                </a:tc>
                <a:tc>
                  <a:txBody>
                    <a:bodyPr/>
                    <a:lstStyle/>
                    <a:p>
                      <a:r>
                        <a:rPr kumimoji="1" lang="ja-JP" altLang="en-US" sz="1000"/>
                        <a:t>麻痺</a:t>
                      </a:r>
                    </a:p>
                  </a:txBody>
                  <a:tcPr/>
                </a:tc>
                <a:tc>
                  <a:txBody>
                    <a:bodyPr/>
                    <a:lstStyle/>
                    <a:p>
                      <a:endParaRPr kumimoji="1" lang="ja-JP" altLang="en-US" sz="1000"/>
                    </a:p>
                  </a:txBody>
                  <a:tcPr/>
                </a:tc>
                <a:extLst>
                  <a:ext uri="{0D108BD9-81ED-4DB2-BD59-A6C34878D82A}">
                    <a16:rowId xmlns:a16="http://schemas.microsoft.com/office/drawing/2014/main" val="226190374"/>
                  </a:ext>
                </a:extLst>
              </a:tr>
              <a:tr h="345102">
                <a:tc>
                  <a:txBody>
                    <a:bodyPr/>
                    <a:lstStyle/>
                    <a:p>
                      <a:r>
                        <a:rPr kumimoji="1" lang="en-US" altLang="ja-JP" sz="1000"/>
                        <a:t>12</a:t>
                      </a:r>
                      <a:endParaRPr kumimoji="1" lang="ja-JP" altLang="en-US" sz="1000"/>
                    </a:p>
                  </a:txBody>
                  <a:tcPr/>
                </a:tc>
                <a:tc vMerge="1">
                  <a:txBody>
                    <a:bodyPr/>
                    <a:lstStyle/>
                    <a:p>
                      <a:endParaRPr kumimoji="1" lang="ja-JP" altLang="en-US" sz="1000"/>
                    </a:p>
                  </a:txBody>
                  <a:tcPr/>
                </a:tc>
                <a:tc>
                  <a:txBody>
                    <a:bodyPr/>
                    <a:lstStyle/>
                    <a:p>
                      <a:r>
                        <a:rPr kumimoji="1" lang="ja-JP" altLang="en-US" sz="1000"/>
                        <a:t>減退</a:t>
                      </a:r>
                    </a:p>
                  </a:txBody>
                  <a:tcPr/>
                </a:tc>
                <a:tc>
                  <a:txBody>
                    <a:bodyPr/>
                    <a:lstStyle/>
                    <a:p>
                      <a:endParaRPr kumimoji="1" lang="ja-JP" altLang="en-US" sz="1000"/>
                    </a:p>
                  </a:txBody>
                  <a:tcPr/>
                </a:tc>
                <a:extLst>
                  <a:ext uri="{0D108BD9-81ED-4DB2-BD59-A6C34878D82A}">
                    <a16:rowId xmlns:a16="http://schemas.microsoft.com/office/drawing/2014/main" val="2275683239"/>
                  </a:ext>
                </a:extLst>
              </a:tr>
            </a:tbl>
          </a:graphicData>
        </a:graphic>
      </p:graphicFrame>
      <p:sp>
        <p:nvSpPr>
          <p:cNvPr id="11" name="テキスト ボックス 10">
            <a:extLst>
              <a:ext uri="{FF2B5EF4-FFF2-40B4-BE49-F238E27FC236}">
                <a16:creationId xmlns:a16="http://schemas.microsoft.com/office/drawing/2014/main" id="{6699C90F-A8C7-4928-A32D-A52509FCF339}"/>
              </a:ext>
            </a:extLst>
          </p:cNvPr>
          <p:cNvSpPr txBox="1"/>
          <p:nvPr/>
        </p:nvSpPr>
        <p:spPr>
          <a:xfrm>
            <a:off x="5147353" y="1445873"/>
            <a:ext cx="2185214" cy="276999"/>
          </a:xfrm>
          <a:prstGeom prst="rect">
            <a:avLst/>
          </a:prstGeom>
          <a:noFill/>
        </p:spPr>
        <p:txBody>
          <a:bodyPr wrap="none" rtlCol="0">
            <a:spAutoFit/>
          </a:bodyPr>
          <a:lstStyle/>
          <a:p>
            <a:r>
              <a:rPr kumimoji="1" lang="ja-JP" altLang="en-US" sz="1200" b="1"/>
              <a:t>・アイコンの表示方法（案）</a:t>
            </a:r>
            <a:endParaRPr kumimoji="1" lang="ja-JP" altLang="en-US" sz="1200" dirty="0"/>
          </a:p>
        </p:txBody>
      </p:sp>
      <p:pic>
        <p:nvPicPr>
          <p:cNvPr id="3" name="図 2" descr="暗い, 座る, ブラック, 光 が含まれている画像&#10;&#10;自動的に生成された説明">
            <a:extLst>
              <a:ext uri="{FF2B5EF4-FFF2-40B4-BE49-F238E27FC236}">
                <a16:creationId xmlns:a16="http://schemas.microsoft.com/office/drawing/2014/main" id="{D4410934-F0B6-4F44-84AD-A9C22404C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002" y="2376810"/>
            <a:ext cx="394100" cy="305910"/>
          </a:xfrm>
          <a:prstGeom prst="rect">
            <a:avLst/>
          </a:prstGeom>
        </p:spPr>
      </p:pic>
      <p:pic>
        <p:nvPicPr>
          <p:cNvPr id="15" name="図 14" descr="暗い, ブラック, 座る, 光 が含まれている画像&#10;&#10;自動的に生成された説明">
            <a:extLst>
              <a:ext uri="{FF2B5EF4-FFF2-40B4-BE49-F238E27FC236}">
                <a16:creationId xmlns:a16="http://schemas.microsoft.com/office/drawing/2014/main" id="{5180A9D3-340D-4EFF-A7B6-85074659E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70" y="4096753"/>
            <a:ext cx="390425" cy="305910"/>
          </a:xfrm>
          <a:prstGeom prst="rect">
            <a:avLst/>
          </a:prstGeom>
        </p:spPr>
      </p:pic>
      <p:pic>
        <p:nvPicPr>
          <p:cNvPr id="17" name="図 16" descr="光 が含まれている画像&#10;&#10;自動的に生成された説明">
            <a:extLst>
              <a:ext uri="{FF2B5EF4-FFF2-40B4-BE49-F238E27FC236}">
                <a16:creationId xmlns:a16="http://schemas.microsoft.com/office/drawing/2014/main" id="{0913F663-E950-4CAF-9569-229BFFD78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3476" y="2752559"/>
            <a:ext cx="363519" cy="246705"/>
          </a:xfrm>
          <a:prstGeom prst="rect">
            <a:avLst/>
          </a:prstGeom>
        </p:spPr>
      </p:pic>
      <p:pic>
        <p:nvPicPr>
          <p:cNvPr id="19" name="図 18" descr="光 が含まれている画像&#10;&#10;自動的に生成された説明">
            <a:extLst>
              <a:ext uri="{FF2B5EF4-FFF2-40B4-BE49-F238E27FC236}">
                <a16:creationId xmlns:a16="http://schemas.microsoft.com/office/drawing/2014/main" id="{923F00DD-3BD6-4118-9EE2-63CAC4F7C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1403" y="4481221"/>
            <a:ext cx="365262" cy="246704"/>
          </a:xfrm>
          <a:prstGeom prst="rect">
            <a:avLst/>
          </a:prstGeom>
        </p:spPr>
      </p:pic>
      <p:pic>
        <p:nvPicPr>
          <p:cNvPr id="21" name="図 20" descr="コンピュータ, 座る, モニター, チェアー が含まれている画像&#10;&#10;自動的に生成された説明">
            <a:extLst>
              <a:ext uri="{FF2B5EF4-FFF2-40B4-BE49-F238E27FC236}">
                <a16:creationId xmlns:a16="http://schemas.microsoft.com/office/drawing/2014/main" id="{2CE5ACAD-44E8-4DC6-A61F-C56DD3D64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1403" y="3426226"/>
            <a:ext cx="332710" cy="281785"/>
          </a:xfrm>
          <a:prstGeom prst="rect">
            <a:avLst/>
          </a:prstGeom>
        </p:spPr>
      </p:pic>
      <p:pic>
        <p:nvPicPr>
          <p:cNvPr id="23" name="図 22">
            <a:extLst>
              <a:ext uri="{FF2B5EF4-FFF2-40B4-BE49-F238E27FC236}">
                <a16:creationId xmlns:a16="http://schemas.microsoft.com/office/drawing/2014/main" id="{5744432A-48DD-4CB6-95DE-F588A2924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7683" y="3101529"/>
            <a:ext cx="428197" cy="259871"/>
          </a:xfrm>
          <a:prstGeom prst="rect">
            <a:avLst/>
          </a:prstGeom>
        </p:spPr>
      </p:pic>
      <p:pic>
        <p:nvPicPr>
          <p:cNvPr id="25" name="図 24" descr="シャツ が含まれている画像&#10;&#10;自動的に生成された説明">
            <a:extLst>
              <a:ext uri="{FF2B5EF4-FFF2-40B4-BE49-F238E27FC236}">
                <a16:creationId xmlns:a16="http://schemas.microsoft.com/office/drawing/2014/main" id="{B9CF3CEA-57D1-44CE-8E3A-A22D59162F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8951" y="4806483"/>
            <a:ext cx="430165" cy="259871"/>
          </a:xfrm>
          <a:prstGeom prst="rect">
            <a:avLst/>
          </a:prstGeom>
        </p:spPr>
      </p:pic>
      <p:pic>
        <p:nvPicPr>
          <p:cNvPr id="27" name="図 26" descr="食器, プレート, 光 が含まれている画像&#10;&#10;自動的に生成された説明">
            <a:extLst>
              <a:ext uri="{FF2B5EF4-FFF2-40B4-BE49-F238E27FC236}">
                <a16:creationId xmlns:a16="http://schemas.microsoft.com/office/drawing/2014/main" id="{3F4EEDE4-9321-469E-A9B9-80B70B6FF8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35" y="5810633"/>
            <a:ext cx="263678" cy="303286"/>
          </a:xfrm>
          <a:prstGeom prst="rect">
            <a:avLst/>
          </a:prstGeom>
        </p:spPr>
      </p:pic>
      <p:pic>
        <p:nvPicPr>
          <p:cNvPr id="29" name="図 28">
            <a:extLst>
              <a:ext uri="{FF2B5EF4-FFF2-40B4-BE49-F238E27FC236}">
                <a16:creationId xmlns:a16="http://schemas.microsoft.com/office/drawing/2014/main" id="{EBCC36C0-EAC4-4EF7-8A98-F5DDD87F10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04661" y="6183685"/>
            <a:ext cx="342895" cy="173145"/>
          </a:xfrm>
          <a:prstGeom prst="rect">
            <a:avLst/>
          </a:prstGeom>
        </p:spPr>
      </p:pic>
      <p:pic>
        <p:nvPicPr>
          <p:cNvPr id="31" name="図 30">
            <a:extLst>
              <a:ext uri="{FF2B5EF4-FFF2-40B4-BE49-F238E27FC236}">
                <a16:creationId xmlns:a16="http://schemas.microsoft.com/office/drawing/2014/main" id="{E8482E18-0666-4C30-8C1D-EA02418AFD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13444" y="5178712"/>
            <a:ext cx="201437" cy="211622"/>
          </a:xfrm>
          <a:prstGeom prst="rect">
            <a:avLst/>
          </a:prstGeom>
        </p:spPr>
      </p:pic>
      <p:pic>
        <p:nvPicPr>
          <p:cNvPr id="33" name="図 32" descr="ホイール が含まれている画像&#10;&#10;自動的に生成された説明">
            <a:extLst>
              <a:ext uri="{FF2B5EF4-FFF2-40B4-BE49-F238E27FC236}">
                <a16:creationId xmlns:a16="http://schemas.microsoft.com/office/drawing/2014/main" id="{1088CD0A-63CA-472B-B39C-BBCC7105C2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98933" y="5484473"/>
            <a:ext cx="306682" cy="246704"/>
          </a:xfrm>
          <a:prstGeom prst="rect">
            <a:avLst/>
          </a:prstGeom>
        </p:spPr>
      </p:pic>
      <p:pic>
        <p:nvPicPr>
          <p:cNvPr id="35" name="図 34" descr="武器 が含まれている画像&#10;&#10;自動的に生成された説明">
            <a:extLst>
              <a:ext uri="{FF2B5EF4-FFF2-40B4-BE49-F238E27FC236}">
                <a16:creationId xmlns:a16="http://schemas.microsoft.com/office/drawing/2014/main" id="{ACA725D7-FAEE-4483-ACB4-8E5D036C8EB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8951" y="3743383"/>
            <a:ext cx="390425" cy="317998"/>
          </a:xfrm>
          <a:prstGeom prst="rect">
            <a:avLst/>
          </a:prstGeom>
        </p:spPr>
      </p:pic>
      <p:sp>
        <p:nvSpPr>
          <p:cNvPr id="36" name="楕円 35">
            <a:extLst>
              <a:ext uri="{FF2B5EF4-FFF2-40B4-BE49-F238E27FC236}">
                <a16:creationId xmlns:a16="http://schemas.microsoft.com/office/drawing/2014/main" id="{D1AC0341-187C-4EFC-9BC9-D69E9C95D6D1}"/>
              </a:ext>
            </a:extLst>
          </p:cNvPr>
          <p:cNvSpPr/>
          <p:nvPr/>
        </p:nvSpPr>
        <p:spPr>
          <a:xfrm>
            <a:off x="5147353" y="1896052"/>
            <a:ext cx="1465348" cy="146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キャラアイコン</a:t>
            </a:r>
            <a:endParaRPr kumimoji="1" lang="en-US" altLang="ja-JP" sz="900"/>
          </a:p>
          <a:p>
            <a:pPr algn="ctr"/>
            <a:r>
              <a:rPr kumimoji="1" lang="en-US" altLang="ja-JP" sz="900"/>
              <a:t>or</a:t>
            </a:r>
          </a:p>
          <a:p>
            <a:pPr algn="ctr"/>
            <a:r>
              <a:rPr kumimoji="1" lang="ja-JP" altLang="en-US" sz="800"/>
              <a:t>怪獣クールタイム</a:t>
            </a:r>
          </a:p>
        </p:txBody>
      </p:sp>
      <p:sp>
        <p:nvSpPr>
          <p:cNvPr id="37" name="楕円 36">
            <a:extLst>
              <a:ext uri="{FF2B5EF4-FFF2-40B4-BE49-F238E27FC236}">
                <a16:creationId xmlns:a16="http://schemas.microsoft.com/office/drawing/2014/main" id="{209AFF0E-BA77-4A4D-877D-316700457D41}"/>
              </a:ext>
            </a:extLst>
          </p:cNvPr>
          <p:cNvSpPr/>
          <p:nvPr/>
        </p:nvSpPr>
        <p:spPr>
          <a:xfrm>
            <a:off x="6389344" y="1751557"/>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38" name="楕円 37">
            <a:extLst>
              <a:ext uri="{FF2B5EF4-FFF2-40B4-BE49-F238E27FC236}">
                <a16:creationId xmlns:a16="http://schemas.microsoft.com/office/drawing/2014/main" id="{1D93EA80-5212-4739-ABF5-1535E4C8079C}"/>
              </a:ext>
            </a:extLst>
          </p:cNvPr>
          <p:cNvSpPr/>
          <p:nvPr/>
        </p:nvSpPr>
        <p:spPr>
          <a:xfrm>
            <a:off x="6388374" y="2217506"/>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39" name="楕円 38">
            <a:extLst>
              <a:ext uri="{FF2B5EF4-FFF2-40B4-BE49-F238E27FC236}">
                <a16:creationId xmlns:a16="http://schemas.microsoft.com/office/drawing/2014/main" id="{9A461D72-E2CB-4DD6-B3EC-68AF5FC4582C}"/>
              </a:ext>
            </a:extLst>
          </p:cNvPr>
          <p:cNvSpPr/>
          <p:nvPr/>
        </p:nvSpPr>
        <p:spPr>
          <a:xfrm>
            <a:off x="6388374" y="2683455"/>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0" name="楕円 39">
            <a:extLst>
              <a:ext uri="{FF2B5EF4-FFF2-40B4-BE49-F238E27FC236}">
                <a16:creationId xmlns:a16="http://schemas.microsoft.com/office/drawing/2014/main" id="{30312837-2C2C-47CE-A0DB-FA85C76D5D6E}"/>
              </a:ext>
            </a:extLst>
          </p:cNvPr>
          <p:cNvSpPr/>
          <p:nvPr/>
        </p:nvSpPr>
        <p:spPr>
          <a:xfrm>
            <a:off x="6388374" y="3149404"/>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42" name="テキスト ボックス 41">
            <a:extLst>
              <a:ext uri="{FF2B5EF4-FFF2-40B4-BE49-F238E27FC236}">
                <a16:creationId xmlns:a16="http://schemas.microsoft.com/office/drawing/2014/main" id="{CFA3241F-36F4-43C0-80D9-986F0C492CE6}"/>
              </a:ext>
            </a:extLst>
          </p:cNvPr>
          <p:cNvSpPr txBox="1"/>
          <p:nvPr/>
        </p:nvSpPr>
        <p:spPr>
          <a:xfrm>
            <a:off x="6860745" y="1869757"/>
            <a:ext cx="1467068" cy="246221"/>
          </a:xfrm>
          <a:prstGeom prst="rect">
            <a:avLst/>
          </a:prstGeom>
          <a:noFill/>
        </p:spPr>
        <p:txBody>
          <a:bodyPr wrap="none" rtlCol="0">
            <a:spAutoFit/>
          </a:bodyPr>
          <a:lstStyle/>
          <a:p>
            <a:r>
              <a:rPr kumimoji="1" lang="ja-JP" altLang="en-US" sz="1000">
                <a:latin typeface="+mn-ea"/>
              </a:rPr>
              <a:t>パラメータ系アイコン</a:t>
            </a:r>
            <a:endParaRPr kumimoji="1" lang="en-US" altLang="ja-JP" sz="1000" dirty="0">
              <a:latin typeface="+mn-ea"/>
            </a:endParaRPr>
          </a:p>
        </p:txBody>
      </p:sp>
      <p:sp>
        <p:nvSpPr>
          <p:cNvPr id="44" name="テキスト ボックス 43">
            <a:extLst>
              <a:ext uri="{FF2B5EF4-FFF2-40B4-BE49-F238E27FC236}">
                <a16:creationId xmlns:a16="http://schemas.microsoft.com/office/drawing/2014/main" id="{BDB13271-A89B-4DCA-A189-0B9F15E47075}"/>
              </a:ext>
            </a:extLst>
          </p:cNvPr>
          <p:cNvSpPr txBox="1"/>
          <p:nvPr/>
        </p:nvSpPr>
        <p:spPr>
          <a:xfrm>
            <a:off x="6860745" y="2283544"/>
            <a:ext cx="1210588" cy="246221"/>
          </a:xfrm>
          <a:prstGeom prst="rect">
            <a:avLst/>
          </a:prstGeom>
          <a:noFill/>
        </p:spPr>
        <p:txBody>
          <a:bodyPr wrap="none" rtlCol="0">
            <a:spAutoFit/>
          </a:bodyPr>
          <a:lstStyle/>
          <a:p>
            <a:r>
              <a:rPr kumimoji="1" lang="ja-JP" altLang="en-US" sz="1000">
                <a:latin typeface="+mn-ea"/>
              </a:rPr>
              <a:t>リジェネアイコン</a:t>
            </a:r>
            <a:endParaRPr kumimoji="1" lang="en-US" altLang="ja-JP" sz="1000" dirty="0">
              <a:latin typeface="+mn-ea"/>
            </a:endParaRPr>
          </a:p>
        </p:txBody>
      </p:sp>
      <p:sp>
        <p:nvSpPr>
          <p:cNvPr id="45" name="テキスト ボックス 44">
            <a:extLst>
              <a:ext uri="{FF2B5EF4-FFF2-40B4-BE49-F238E27FC236}">
                <a16:creationId xmlns:a16="http://schemas.microsoft.com/office/drawing/2014/main" id="{3B147D2B-3454-4391-A888-0EED2DEA28F4}"/>
              </a:ext>
            </a:extLst>
          </p:cNvPr>
          <p:cNvSpPr txBox="1"/>
          <p:nvPr/>
        </p:nvSpPr>
        <p:spPr>
          <a:xfrm>
            <a:off x="6860745" y="2783701"/>
            <a:ext cx="1082348" cy="246221"/>
          </a:xfrm>
          <a:prstGeom prst="rect">
            <a:avLst/>
          </a:prstGeom>
          <a:noFill/>
        </p:spPr>
        <p:txBody>
          <a:bodyPr wrap="none" rtlCol="0">
            <a:spAutoFit/>
          </a:bodyPr>
          <a:lstStyle/>
          <a:p>
            <a:r>
              <a:rPr kumimoji="1" lang="ja-JP" altLang="en-US" sz="1000">
                <a:latin typeface="+mn-ea"/>
              </a:rPr>
              <a:t>無効化アイコン</a:t>
            </a:r>
            <a:endParaRPr kumimoji="1" lang="en-US" altLang="ja-JP" sz="1000" dirty="0">
              <a:latin typeface="+mn-ea"/>
            </a:endParaRPr>
          </a:p>
        </p:txBody>
      </p:sp>
      <p:sp>
        <p:nvSpPr>
          <p:cNvPr id="46" name="テキスト ボックス 45">
            <a:extLst>
              <a:ext uri="{FF2B5EF4-FFF2-40B4-BE49-F238E27FC236}">
                <a16:creationId xmlns:a16="http://schemas.microsoft.com/office/drawing/2014/main" id="{9AE7DB31-8827-46D6-BC2F-8CA13EEA483B}"/>
              </a:ext>
            </a:extLst>
          </p:cNvPr>
          <p:cNvSpPr txBox="1"/>
          <p:nvPr/>
        </p:nvSpPr>
        <p:spPr>
          <a:xfrm>
            <a:off x="6860745" y="3249650"/>
            <a:ext cx="1210588" cy="246221"/>
          </a:xfrm>
          <a:prstGeom prst="rect">
            <a:avLst/>
          </a:prstGeom>
          <a:noFill/>
        </p:spPr>
        <p:txBody>
          <a:bodyPr wrap="none" rtlCol="0">
            <a:spAutoFit/>
          </a:bodyPr>
          <a:lstStyle/>
          <a:p>
            <a:r>
              <a:rPr kumimoji="1" lang="ja-JP" altLang="en-US" sz="1000">
                <a:latin typeface="+mn-ea"/>
              </a:rPr>
              <a:t>状態異常アイコン</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6539CE8B-A3A4-47BC-A0DC-B020D346E6CA}"/>
              </a:ext>
            </a:extLst>
          </p:cNvPr>
          <p:cNvSpPr txBox="1"/>
          <p:nvPr/>
        </p:nvSpPr>
        <p:spPr>
          <a:xfrm>
            <a:off x="5408848" y="3805724"/>
            <a:ext cx="3518912" cy="2092881"/>
          </a:xfrm>
          <a:prstGeom prst="rect">
            <a:avLst/>
          </a:prstGeom>
          <a:noFill/>
        </p:spPr>
        <p:txBody>
          <a:bodyPr wrap="none" rtlCol="0">
            <a:spAutoFit/>
          </a:bodyPr>
          <a:lstStyle/>
          <a:p>
            <a:r>
              <a:rPr kumimoji="1" lang="ja-JP" altLang="en-US" sz="1000">
                <a:latin typeface="+mn-ea"/>
              </a:rPr>
              <a:t>パラメータアイコンおよび状態異常アイコンは</a:t>
            </a:r>
            <a:endParaRPr kumimoji="1" lang="en-US" altLang="ja-JP" sz="1000">
              <a:latin typeface="+mn-ea"/>
            </a:endParaRPr>
          </a:p>
          <a:p>
            <a:r>
              <a:rPr kumimoji="1" lang="ja-JP" altLang="en-US" sz="1000">
                <a:latin typeface="+mn-ea"/>
              </a:rPr>
              <a:t>複数のアイコンが出る可能性がある。</a:t>
            </a:r>
            <a:endParaRPr kumimoji="1" lang="en-US" altLang="ja-JP" sz="1000">
              <a:latin typeface="+mn-ea"/>
            </a:endParaRPr>
          </a:p>
          <a:p>
            <a:r>
              <a:rPr kumimoji="1" lang="ja-JP" altLang="en-US" sz="1000">
                <a:latin typeface="+mn-ea"/>
              </a:rPr>
              <a:t>この場合は、一定時間表示で次のアイコンに切り替わる</a:t>
            </a:r>
            <a:endParaRPr kumimoji="1" lang="en-US" altLang="ja-JP" sz="1000">
              <a:latin typeface="+mn-ea"/>
            </a:endParaRPr>
          </a:p>
          <a:p>
            <a:r>
              <a:rPr kumimoji="1" lang="ja-JP" altLang="en-US" sz="1000">
                <a:latin typeface="+mn-ea"/>
              </a:rPr>
              <a:t>点滅方式を取る。</a:t>
            </a:r>
            <a:endParaRPr kumimoji="1" lang="en-US" altLang="ja-JP" sz="1000">
              <a:latin typeface="+mn-ea"/>
            </a:endParaRPr>
          </a:p>
          <a:p>
            <a:endParaRPr kumimoji="1" lang="en-US" altLang="ja-JP" sz="1000">
              <a:latin typeface="+mn-ea"/>
            </a:endParaRPr>
          </a:p>
          <a:p>
            <a:r>
              <a:rPr kumimoji="1" lang="ja-JP" altLang="en-US" sz="1000">
                <a:latin typeface="+mn-ea"/>
              </a:rPr>
              <a:t>また、同パラメータの同方向のバフ（デバフ）については</a:t>
            </a:r>
            <a:endParaRPr kumimoji="1" lang="en-US" altLang="ja-JP" sz="1000">
              <a:latin typeface="+mn-ea"/>
            </a:endParaRPr>
          </a:p>
          <a:p>
            <a:r>
              <a:rPr kumimoji="1" lang="ja-JP" altLang="en-US" sz="1000">
                <a:latin typeface="+mn-ea"/>
              </a:rPr>
              <a:t>統合してしまう。</a:t>
            </a:r>
            <a:endParaRPr kumimoji="1" lang="en-US" altLang="ja-JP" sz="1000">
              <a:latin typeface="+mn-ea"/>
            </a:endParaRPr>
          </a:p>
          <a:p>
            <a:endParaRPr kumimoji="1" lang="en-US" altLang="ja-JP" sz="1000">
              <a:latin typeface="+mn-ea"/>
            </a:endParaRPr>
          </a:p>
          <a:p>
            <a:r>
              <a:rPr kumimoji="1" lang="ja-JP" altLang="en-US" sz="1000">
                <a:latin typeface="+mn-ea"/>
              </a:rPr>
              <a:t>例）</a:t>
            </a:r>
            <a:endParaRPr kumimoji="1" lang="en-US" altLang="ja-JP" sz="1000">
              <a:latin typeface="+mn-ea"/>
            </a:endParaRPr>
          </a:p>
          <a:p>
            <a:endParaRPr kumimoji="1" lang="en-US" altLang="ja-JP" sz="1000">
              <a:latin typeface="+mn-ea"/>
            </a:endParaRPr>
          </a:p>
          <a:p>
            <a:r>
              <a:rPr kumimoji="1" lang="en-US" altLang="ja-JP" sz="1000">
                <a:latin typeface="+mn-ea"/>
              </a:rPr>
              <a:t>ATK×1.2</a:t>
            </a:r>
            <a:r>
              <a:rPr kumimoji="1" lang="ja-JP" altLang="en-US" sz="1000">
                <a:latin typeface="+mn-ea"/>
              </a:rPr>
              <a:t>と</a:t>
            </a:r>
            <a:r>
              <a:rPr kumimoji="1" lang="en-US" altLang="ja-JP" sz="1000">
                <a:latin typeface="+mn-ea"/>
              </a:rPr>
              <a:t>ATK1.3</a:t>
            </a:r>
            <a:r>
              <a:rPr kumimoji="1" lang="ja-JP" altLang="en-US" sz="1000">
                <a:latin typeface="+mn-ea"/>
              </a:rPr>
              <a:t>のバフ、</a:t>
            </a:r>
            <a:r>
              <a:rPr kumimoji="1" lang="en-US" altLang="ja-JP" sz="1000">
                <a:latin typeface="+mn-ea"/>
              </a:rPr>
              <a:t>ATK×0.8</a:t>
            </a:r>
            <a:r>
              <a:rPr kumimoji="1" lang="ja-JP" altLang="en-US" sz="1000">
                <a:latin typeface="+mn-ea"/>
              </a:rPr>
              <a:t>のバフが</a:t>
            </a:r>
            <a:endParaRPr kumimoji="1" lang="en-US" altLang="ja-JP" sz="1000">
              <a:latin typeface="+mn-ea"/>
            </a:endParaRPr>
          </a:p>
          <a:p>
            <a:r>
              <a:rPr kumimoji="1" lang="ja-JP" altLang="en-US" sz="1000">
                <a:latin typeface="+mn-ea"/>
              </a:rPr>
              <a:t>かかっている場合は、</a:t>
            </a:r>
            <a:endParaRPr kumimoji="1" lang="en-US" altLang="ja-JP" sz="1000">
              <a:latin typeface="+mn-ea"/>
            </a:endParaRPr>
          </a:p>
          <a:p>
            <a:r>
              <a:rPr kumimoji="1" lang="en-US" altLang="ja-JP" sz="1000">
                <a:latin typeface="+mn-ea"/>
              </a:rPr>
              <a:t>ATK</a:t>
            </a:r>
            <a:r>
              <a:rPr kumimoji="1" lang="ja-JP" altLang="en-US" sz="1000">
                <a:latin typeface="+mn-ea"/>
              </a:rPr>
              <a:t>バフ→</a:t>
            </a:r>
            <a:r>
              <a:rPr kumimoji="1" lang="en-US" altLang="ja-JP" sz="1000">
                <a:latin typeface="+mn-ea"/>
              </a:rPr>
              <a:t>ATK</a:t>
            </a:r>
            <a:r>
              <a:rPr kumimoji="1" lang="ja-JP" altLang="en-US" sz="1000">
                <a:latin typeface="+mn-ea"/>
              </a:rPr>
              <a:t>デバフ→</a:t>
            </a:r>
            <a:r>
              <a:rPr kumimoji="1" lang="en-US" altLang="ja-JP" sz="1000">
                <a:latin typeface="+mn-ea"/>
              </a:rPr>
              <a:t>…</a:t>
            </a:r>
            <a:r>
              <a:rPr kumimoji="1" lang="ja-JP" altLang="en-US" sz="1000">
                <a:latin typeface="+mn-ea"/>
              </a:rPr>
              <a:t>と繰り返す。</a:t>
            </a:r>
            <a:endParaRPr kumimoji="1" lang="en-US" altLang="ja-JP" sz="1000">
              <a:latin typeface="+mn-ea"/>
            </a:endParaRPr>
          </a:p>
        </p:txBody>
      </p:sp>
    </p:spTree>
    <p:extLst>
      <p:ext uri="{BB962C8B-B14F-4D97-AF65-F5344CB8AC3E}">
        <p14:creationId xmlns:p14="http://schemas.microsoft.com/office/powerpoint/2010/main" val="3232351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6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01.</a:t>
            </a:r>
            <a:r>
              <a:rPr kumimoji="1" lang="ja-JP" altLang="en-US" sz="1000" b="1"/>
              <a:t>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37916"/>
            <a:ext cx="1390124" cy="246221"/>
          </a:xfrm>
          <a:prstGeom prst="rect">
            <a:avLst/>
          </a:prstGeom>
          <a:noFill/>
        </p:spPr>
        <p:txBody>
          <a:bodyPr wrap="none" rtlCol="0">
            <a:spAutoFit/>
          </a:bodyPr>
          <a:lstStyle/>
          <a:p>
            <a:r>
              <a:rPr kumimoji="1" lang="en-US" altLang="ja-JP" sz="1000" b="1"/>
              <a:t>02.</a:t>
            </a:r>
            <a:r>
              <a:rPr kumimoji="1" lang="ja-JP" altLang="en-US" sz="1000" b="1"/>
              <a:t>ターゲットボタン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13446"/>
            <a:ext cx="2108269" cy="246221"/>
          </a:xfrm>
          <a:prstGeom prst="rect">
            <a:avLst/>
          </a:prstGeom>
          <a:noFill/>
        </p:spPr>
        <p:txBody>
          <a:bodyPr wrap="none" rtlCol="0">
            <a:spAutoFit/>
          </a:bodyPr>
          <a:lstStyle/>
          <a:p>
            <a:r>
              <a:rPr kumimoji="1" lang="ja-JP" altLang="en-US" sz="1000"/>
              <a:t>部位選択画面に遷移するボタン。</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168722"/>
            <a:ext cx="1005403" cy="246221"/>
          </a:xfrm>
          <a:prstGeom prst="rect">
            <a:avLst/>
          </a:prstGeom>
          <a:noFill/>
        </p:spPr>
        <p:txBody>
          <a:bodyPr wrap="none" rtlCol="0">
            <a:spAutoFit/>
          </a:bodyPr>
          <a:lstStyle/>
          <a:p>
            <a:r>
              <a:rPr kumimoji="1" lang="en-US" altLang="ja-JP" sz="1000" b="1"/>
              <a:t>03.</a:t>
            </a:r>
            <a:r>
              <a:rPr kumimoji="1" lang="ja-JP" altLang="en-US" sz="1000" b="1"/>
              <a:t>選択中部位</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444252"/>
            <a:ext cx="2749471" cy="246221"/>
          </a:xfrm>
          <a:prstGeom prst="rect">
            <a:avLst/>
          </a:prstGeom>
          <a:noFill/>
        </p:spPr>
        <p:txBody>
          <a:bodyPr wrap="none" rtlCol="0">
            <a:spAutoFit/>
          </a:bodyPr>
          <a:lstStyle/>
          <a:p>
            <a:r>
              <a:rPr kumimoji="1" lang="ja-JP" altLang="en-US" sz="1000"/>
              <a:t>そのキャラが選択している部位を表示する。</a:t>
            </a:r>
            <a:endParaRPr kumimoji="1" lang="en-US" altLang="ja-JP" sz="1000"/>
          </a:p>
        </p:txBody>
      </p:sp>
      <p:sp>
        <p:nvSpPr>
          <p:cNvPr id="63" name="テキスト ボックス 62">
            <a:extLst>
              <a:ext uri="{FF2B5EF4-FFF2-40B4-BE49-F238E27FC236}">
                <a16:creationId xmlns:a16="http://schemas.microsoft.com/office/drawing/2014/main" id="{AF026CBA-4D21-48F2-B3EB-C0C0CCB4FE7A}"/>
              </a:ext>
            </a:extLst>
          </p:cNvPr>
          <p:cNvSpPr txBox="1"/>
          <p:nvPr/>
        </p:nvSpPr>
        <p:spPr>
          <a:xfrm>
            <a:off x="4240924" y="2796527"/>
            <a:ext cx="1133644" cy="246221"/>
          </a:xfrm>
          <a:prstGeom prst="rect">
            <a:avLst/>
          </a:prstGeom>
          <a:noFill/>
        </p:spPr>
        <p:txBody>
          <a:bodyPr wrap="none" rtlCol="0">
            <a:spAutoFit/>
          </a:bodyPr>
          <a:lstStyle/>
          <a:p>
            <a:r>
              <a:rPr kumimoji="1" lang="en-US" altLang="ja-JP" sz="1000" b="1"/>
              <a:t>04.</a:t>
            </a:r>
            <a:r>
              <a:rPr kumimoji="1" lang="ja-JP" altLang="en-US" sz="1000" b="1"/>
              <a:t>キャラモデル</a:t>
            </a:r>
          </a:p>
        </p:txBody>
      </p:sp>
      <p:sp>
        <p:nvSpPr>
          <p:cNvPr id="64" name="テキスト ボックス 63">
            <a:extLst>
              <a:ext uri="{FF2B5EF4-FFF2-40B4-BE49-F238E27FC236}">
                <a16:creationId xmlns:a16="http://schemas.microsoft.com/office/drawing/2014/main" id="{94786854-37CD-4038-9827-CBE4B08F176A}"/>
              </a:ext>
            </a:extLst>
          </p:cNvPr>
          <p:cNvSpPr txBox="1"/>
          <p:nvPr/>
        </p:nvSpPr>
        <p:spPr>
          <a:xfrm>
            <a:off x="4372303" y="3072057"/>
            <a:ext cx="2749471" cy="861774"/>
          </a:xfrm>
          <a:prstGeom prst="rect">
            <a:avLst/>
          </a:prstGeom>
          <a:noFill/>
        </p:spPr>
        <p:txBody>
          <a:bodyPr wrap="none" rtlCol="0">
            <a:spAutoFit/>
          </a:bodyPr>
          <a:lstStyle/>
          <a:p>
            <a:r>
              <a:rPr kumimoji="1" lang="ja-JP" altLang="en-US" sz="1000"/>
              <a:t>中央にいるキャラの情報を表示する。</a:t>
            </a:r>
            <a:endParaRPr kumimoji="1" lang="en-US" altLang="ja-JP" sz="1000"/>
          </a:p>
          <a:p>
            <a:r>
              <a:rPr kumimoji="1" lang="ja-JP" altLang="en-US" sz="1000"/>
              <a:t>中央以外のキャラは暗転させること。</a:t>
            </a:r>
            <a:endParaRPr kumimoji="1" lang="en-US" altLang="ja-JP" sz="1000"/>
          </a:p>
          <a:p>
            <a:endParaRPr kumimoji="1" lang="en-US" altLang="ja-JP" sz="1000"/>
          </a:p>
          <a:p>
            <a:r>
              <a:rPr kumimoji="1" lang="ja-JP" altLang="en-US" sz="1000"/>
              <a:t>左右スワイプか左右ボタンタップでキャラが</a:t>
            </a:r>
            <a:endParaRPr kumimoji="1" lang="en-US" altLang="ja-JP" sz="1000"/>
          </a:p>
          <a:p>
            <a:r>
              <a:rPr kumimoji="1" lang="ja-JP" altLang="en-US" sz="1000"/>
              <a:t>切り替わる。</a:t>
            </a:r>
            <a:endParaRPr kumimoji="1" lang="en-US" altLang="ja-JP" sz="1000"/>
          </a:p>
        </p:txBody>
      </p:sp>
      <p:sp>
        <p:nvSpPr>
          <p:cNvPr id="65" name="テキスト ボックス 64">
            <a:extLst>
              <a:ext uri="{FF2B5EF4-FFF2-40B4-BE49-F238E27FC236}">
                <a16:creationId xmlns:a16="http://schemas.microsoft.com/office/drawing/2014/main" id="{24DB262B-E13B-479E-AB32-2B72AEAA1A06}"/>
              </a:ext>
            </a:extLst>
          </p:cNvPr>
          <p:cNvSpPr txBox="1"/>
          <p:nvPr/>
        </p:nvSpPr>
        <p:spPr>
          <a:xfrm>
            <a:off x="4240924" y="5129753"/>
            <a:ext cx="2095445" cy="246221"/>
          </a:xfrm>
          <a:prstGeom prst="rect">
            <a:avLst/>
          </a:prstGeom>
          <a:noFill/>
        </p:spPr>
        <p:txBody>
          <a:bodyPr wrap="none" rtlCol="0">
            <a:spAutoFit/>
          </a:bodyPr>
          <a:lstStyle/>
          <a:p>
            <a:r>
              <a:rPr kumimoji="1" lang="en-US" altLang="ja-JP" sz="1000" b="1"/>
              <a:t>05.</a:t>
            </a:r>
            <a:r>
              <a:rPr kumimoji="1" lang="ja-JP" altLang="en-US" sz="1000" b="1"/>
              <a:t>キャラ情報</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6" name="テキスト ボックス 65">
            <a:extLst>
              <a:ext uri="{FF2B5EF4-FFF2-40B4-BE49-F238E27FC236}">
                <a16:creationId xmlns:a16="http://schemas.microsoft.com/office/drawing/2014/main" id="{E8E203B1-AE67-4A2B-816E-E7F8DFA3227B}"/>
              </a:ext>
            </a:extLst>
          </p:cNvPr>
          <p:cNvSpPr txBox="1"/>
          <p:nvPr/>
        </p:nvSpPr>
        <p:spPr>
          <a:xfrm>
            <a:off x="4372303" y="5405283"/>
            <a:ext cx="3775393" cy="553998"/>
          </a:xfrm>
          <a:prstGeom prst="rect">
            <a:avLst/>
          </a:prstGeom>
          <a:noFill/>
        </p:spPr>
        <p:txBody>
          <a:bodyPr wrap="none" rtlCol="0">
            <a:spAutoFit/>
          </a:bodyPr>
          <a:lstStyle/>
          <a:p>
            <a:r>
              <a:rPr kumimoji="1" lang="ja-JP" altLang="en-US" sz="1000"/>
              <a:t>選択中のキャラ名、兵科を表示する。</a:t>
            </a:r>
            <a:endParaRPr kumimoji="1" lang="en-US" altLang="ja-JP" sz="1000"/>
          </a:p>
          <a:p>
            <a:endParaRPr kumimoji="1" lang="en-US" altLang="ja-JP" sz="1000"/>
          </a:p>
          <a:p>
            <a:r>
              <a:rPr kumimoji="1" lang="ja-JP" altLang="en-US" sz="1000"/>
              <a:t>ここをタップすると、キャラ情報ウィンドウがオープンする。</a:t>
            </a:r>
            <a:endParaRPr kumimoji="1" lang="en-US" altLang="ja-JP" sz="1000"/>
          </a:p>
        </p:txBody>
      </p:sp>
      <p:sp>
        <p:nvSpPr>
          <p:cNvPr id="67" name="テキスト ボックス 66">
            <a:extLst>
              <a:ext uri="{FF2B5EF4-FFF2-40B4-BE49-F238E27FC236}">
                <a16:creationId xmlns:a16="http://schemas.microsoft.com/office/drawing/2014/main" id="{B8718E2E-C9CB-4701-947A-A80BE88D415B}"/>
              </a:ext>
            </a:extLst>
          </p:cNvPr>
          <p:cNvSpPr txBox="1"/>
          <p:nvPr/>
        </p:nvSpPr>
        <p:spPr>
          <a:xfrm>
            <a:off x="4240924" y="3963140"/>
            <a:ext cx="2023311" cy="246221"/>
          </a:xfrm>
          <a:prstGeom prst="rect">
            <a:avLst/>
          </a:prstGeom>
          <a:noFill/>
        </p:spPr>
        <p:txBody>
          <a:bodyPr wrap="none" rtlCol="0">
            <a:spAutoFit/>
          </a:bodyPr>
          <a:lstStyle/>
          <a:p>
            <a:r>
              <a:rPr kumimoji="1" lang="en-US" altLang="ja-JP" sz="1000" b="1"/>
              <a:t>05.</a:t>
            </a:r>
            <a:r>
              <a:rPr kumimoji="1" lang="ja-JP" altLang="en-US" sz="1000" b="1"/>
              <a:t>バフ情報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68" name="テキスト ボックス 67">
            <a:extLst>
              <a:ext uri="{FF2B5EF4-FFF2-40B4-BE49-F238E27FC236}">
                <a16:creationId xmlns:a16="http://schemas.microsoft.com/office/drawing/2014/main" id="{E8B470C8-3835-4263-BAEA-E98F1C31E99D}"/>
              </a:ext>
            </a:extLst>
          </p:cNvPr>
          <p:cNvSpPr txBox="1"/>
          <p:nvPr/>
        </p:nvSpPr>
        <p:spPr>
          <a:xfrm>
            <a:off x="4372303" y="4238670"/>
            <a:ext cx="4160113" cy="861774"/>
          </a:xfrm>
          <a:prstGeom prst="rect">
            <a:avLst/>
          </a:prstGeom>
          <a:noFill/>
        </p:spPr>
        <p:txBody>
          <a:bodyPr wrap="none" rtlCol="0">
            <a:spAutoFit/>
          </a:bodyPr>
          <a:lstStyle/>
          <a:p>
            <a:r>
              <a:rPr kumimoji="1" lang="ja-JP" altLang="en-US" sz="1000"/>
              <a:t>そのキャラに掛かっているバフが何に影響を与えているかを大まかに</a:t>
            </a:r>
            <a:endParaRPr kumimoji="1" lang="en-US" altLang="ja-JP" sz="1000"/>
          </a:p>
          <a:p>
            <a:r>
              <a:rPr kumimoji="1" lang="ja-JP" altLang="en-US" sz="1000"/>
              <a:t>表す。表示方法については、</a:t>
            </a:r>
            <a:r>
              <a:rPr kumimoji="1" lang="en-US" altLang="ja-JP" sz="1000"/>
              <a:t>P.26</a:t>
            </a:r>
            <a:r>
              <a:rPr kumimoji="1" lang="ja-JP" altLang="en-US" sz="1000"/>
              <a:t>と同じイメージで、</a:t>
            </a:r>
            <a:endParaRPr kumimoji="1" lang="en-US" altLang="ja-JP" sz="1000"/>
          </a:p>
          <a:p>
            <a:r>
              <a:rPr kumimoji="1" lang="ja-JP" altLang="en-US" sz="1000"/>
              <a:t>点滅方式にする。</a:t>
            </a:r>
            <a:endParaRPr kumimoji="1" lang="en-US" altLang="ja-JP" sz="1000"/>
          </a:p>
          <a:p>
            <a:endParaRPr kumimoji="1" lang="en-US" altLang="ja-JP" sz="1000"/>
          </a:p>
          <a:p>
            <a:r>
              <a:rPr kumimoji="1" lang="ja-JP" altLang="en-US" sz="1000"/>
              <a:t>また、ここをタップすると効果リストがオープンする。</a:t>
            </a:r>
            <a:endParaRPr kumimoji="1" lang="en-US" altLang="ja-JP" sz="1000"/>
          </a:p>
        </p:txBody>
      </p:sp>
      <p:sp>
        <p:nvSpPr>
          <p:cNvPr id="69" name="テキスト ボックス 68">
            <a:extLst>
              <a:ext uri="{FF2B5EF4-FFF2-40B4-BE49-F238E27FC236}">
                <a16:creationId xmlns:a16="http://schemas.microsoft.com/office/drawing/2014/main" id="{4C1A925C-1A83-40EE-9F7E-144EE447137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16" name="グループ化 15">
            <a:extLst>
              <a:ext uri="{FF2B5EF4-FFF2-40B4-BE49-F238E27FC236}">
                <a16:creationId xmlns:a16="http://schemas.microsoft.com/office/drawing/2014/main" id="{403CA1A8-96E9-4491-AF5C-EC0C295023D8}"/>
              </a:ext>
            </a:extLst>
          </p:cNvPr>
          <p:cNvGrpSpPr/>
          <p:nvPr/>
        </p:nvGrpSpPr>
        <p:grpSpPr>
          <a:xfrm>
            <a:off x="528591" y="1062461"/>
            <a:ext cx="3476690" cy="3677704"/>
            <a:chOff x="528591" y="1062461"/>
            <a:chExt cx="3476690" cy="3677704"/>
          </a:xfrm>
        </p:grpSpPr>
        <p:graphicFrame>
          <p:nvGraphicFramePr>
            <p:cNvPr id="41" name="オブジェクト 40">
              <a:extLst>
                <a:ext uri="{FF2B5EF4-FFF2-40B4-BE49-F238E27FC236}">
                  <a16:creationId xmlns:a16="http://schemas.microsoft.com/office/drawing/2014/main" id="{ADE0CF43-0DBF-4DA8-B2C2-3B0649A9B872}"/>
                </a:ext>
              </a:extLst>
            </p:cNvPr>
            <p:cNvGraphicFramePr>
              <a:graphicFrameLocks noChangeAspect="1"/>
            </p:cNvGraphicFramePr>
            <p:nvPr>
              <p:extLst>
                <p:ext uri="{D42A27DB-BD31-4B8C-83A1-F6EECF244321}">
                  <p14:modId xmlns:p14="http://schemas.microsoft.com/office/powerpoint/2010/main" val="1271397702"/>
                </p:ext>
              </p:extLst>
            </p:nvPr>
          </p:nvGraphicFramePr>
          <p:xfrm>
            <a:off x="528591" y="1062461"/>
            <a:ext cx="2076547" cy="3677704"/>
          </p:xfrm>
          <a:graphic>
            <a:graphicData uri="http://schemas.openxmlformats.org/presentationml/2006/ole">
              <mc:AlternateContent xmlns:mc="http://schemas.openxmlformats.org/markup-compatibility/2006">
                <mc:Choice xmlns:v="urn:schemas-microsoft-com:vml" Requires="v">
                  <p:oleObj spid="_x0000_s2051" r:id="rId3" imgW="3390120" imgH="6006240" progId="">
                    <p:embed/>
                  </p:oleObj>
                </mc:Choice>
                <mc:Fallback>
                  <p:oleObj r:id="rId3" imgW="3390120" imgH="6006240" progId="">
                    <p:embed/>
                    <p:pic>
                      <p:nvPicPr>
                        <p:cNvPr id="41" name="オブジェクト 40">
                          <a:extLst>
                            <a:ext uri="{FF2B5EF4-FFF2-40B4-BE49-F238E27FC236}">
                              <a16:creationId xmlns:a16="http://schemas.microsoft.com/office/drawing/2014/main" id="{ADE0CF43-0DBF-4DA8-B2C2-3B0649A9B872}"/>
                            </a:ext>
                          </a:extLst>
                        </p:cNvPr>
                        <p:cNvPicPr/>
                        <p:nvPr/>
                      </p:nvPicPr>
                      <p:blipFill>
                        <a:blip r:embed="rId4"/>
                        <a:stretch>
                          <a:fillRect/>
                        </a:stretch>
                      </p:blipFill>
                      <p:spPr>
                        <a:xfrm>
                          <a:off x="528591" y="1062461"/>
                          <a:ext cx="2076547" cy="3677704"/>
                        </a:xfrm>
                        <a:prstGeom prst="rect">
                          <a:avLst/>
                        </a:prstGeom>
                      </p:spPr>
                    </p:pic>
                  </p:oleObj>
                </mc:Fallback>
              </mc:AlternateContent>
            </a:graphicData>
          </a:graphic>
        </p:graphicFrame>
        <p:sp>
          <p:nvSpPr>
            <p:cNvPr id="42" name="テキスト ボックス 41">
              <a:extLst>
                <a:ext uri="{FF2B5EF4-FFF2-40B4-BE49-F238E27FC236}">
                  <a16:creationId xmlns:a16="http://schemas.microsoft.com/office/drawing/2014/main" id="{D2F33843-093B-4417-B4B0-B0C09878A6B2}"/>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3" name="テキスト ボックス 42">
              <a:extLst>
                <a:ext uri="{FF2B5EF4-FFF2-40B4-BE49-F238E27FC236}">
                  <a16:creationId xmlns:a16="http://schemas.microsoft.com/office/drawing/2014/main" id="{654F07AB-E0EA-4591-AE59-76EA17C85FD1}"/>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5" name="テキスト ボックス 44">
              <a:extLst>
                <a:ext uri="{FF2B5EF4-FFF2-40B4-BE49-F238E27FC236}">
                  <a16:creationId xmlns:a16="http://schemas.microsoft.com/office/drawing/2014/main" id="{8B0FA03E-69CC-4AD0-9EA6-0C54E6260AB6}"/>
                </a:ext>
              </a:extLst>
            </p:cNvPr>
            <p:cNvSpPr txBox="1"/>
            <p:nvPr/>
          </p:nvSpPr>
          <p:spPr>
            <a:xfrm>
              <a:off x="2858813" y="1861845"/>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6" name="テキスト ボックス 45">
              <a:extLst>
                <a:ext uri="{FF2B5EF4-FFF2-40B4-BE49-F238E27FC236}">
                  <a16:creationId xmlns:a16="http://schemas.microsoft.com/office/drawing/2014/main" id="{8854F859-65FE-471E-A7DD-943D6C8C2A31}"/>
                </a:ext>
              </a:extLst>
            </p:cNvPr>
            <p:cNvSpPr txBox="1"/>
            <p:nvPr/>
          </p:nvSpPr>
          <p:spPr>
            <a:xfrm>
              <a:off x="2858813" y="2140267"/>
              <a:ext cx="1103586" cy="215444"/>
            </a:xfrm>
            <a:prstGeom prst="rect">
              <a:avLst/>
            </a:prstGeom>
            <a:noFill/>
          </p:spPr>
          <p:txBody>
            <a:bodyPr wrap="square" rtlCol="0">
              <a:spAutoFit/>
            </a:bodyPr>
            <a:lstStyle/>
            <a:p>
              <a:r>
                <a:rPr kumimoji="1" lang="en-US" altLang="ja-JP" sz="800"/>
                <a:t>04.</a:t>
              </a:r>
              <a:r>
                <a:rPr kumimoji="1" lang="ja-JP" altLang="en-US" sz="800"/>
                <a:t>キャラモデル</a:t>
              </a:r>
            </a:p>
          </p:txBody>
        </p:sp>
        <p:sp>
          <p:nvSpPr>
            <p:cNvPr id="47" name="テキスト ボックス 46">
              <a:extLst>
                <a:ext uri="{FF2B5EF4-FFF2-40B4-BE49-F238E27FC236}">
                  <a16:creationId xmlns:a16="http://schemas.microsoft.com/office/drawing/2014/main" id="{0B3BE270-DB58-48EE-9304-E0CDBE1C5504}"/>
                </a:ext>
              </a:extLst>
            </p:cNvPr>
            <p:cNvSpPr txBox="1"/>
            <p:nvPr/>
          </p:nvSpPr>
          <p:spPr>
            <a:xfrm>
              <a:off x="2858813" y="3383813"/>
              <a:ext cx="1103586" cy="215444"/>
            </a:xfrm>
            <a:prstGeom prst="rect">
              <a:avLst/>
            </a:prstGeom>
            <a:noFill/>
          </p:spPr>
          <p:txBody>
            <a:bodyPr wrap="square" rtlCol="0">
              <a:spAutoFit/>
            </a:bodyPr>
            <a:lstStyle/>
            <a:p>
              <a:r>
                <a:rPr kumimoji="1" lang="en-US" altLang="ja-JP" sz="800"/>
                <a:t>06.</a:t>
              </a:r>
              <a:r>
                <a:rPr kumimoji="1" lang="ja-JP" altLang="en-US" sz="800"/>
                <a:t>キャラ情報</a:t>
              </a:r>
            </a:p>
          </p:txBody>
        </p:sp>
        <p:sp>
          <p:nvSpPr>
            <p:cNvPr id="49" name="テキスト ボックス 48">
              <a:extLst>
                <a:ext uri="{FF2B5EF4-FFF2-40B4-BE49-F238E27FC236}">
                  <a16:creationId xmlns:a16="http://schemas.microsoft.com/office/drawing/2014/main" id="{0E822645-3C13-469B-ABB8-B493FE9258B6}"/>
                </a:ext>
              </a:extLst>
            </p:cNvPr>
            <p:cNvSpPr txBox="1"/>
            <p:nvPr/>
          </p:nvSpPr>
          <p:spPr>
            <a:xfrm>
              <a:off x="2858813" y="2820154"/>
              <a:ext cx="1103586" cy="215444"/>
            </a:xfrm>
            <a:prstGeom prst="rect">
              <a:avLst/>
            </a:prstGeom>
            <a:noFill/>
          </p:spPr>
          <p:txBody>
            <a:bodyPr wrap="square" rtlCol="0">
              <a:spAutoFit/>
            </a:bodyPr>
            <a:lstStyle/>
            <a:p>
              <a:r>
                <a:rPr kumimoji="1" lang="en-US" altLang="ja-JP" sz="800"/>
                <a:t>05.</a:t>
              </a:r>
              <a:r>
                <a:rPr kumimoji="1" lang="ja-JP" altLang="en-US" sz="800"/>
                <a:t>バフ・状態情報</a:t>
              </a:r>
            </a:p>
          </p:txBody>
        </p:sp>
        <p:sp>
          <p:nvSpPr>
            <p:cNvPr id="50" name="テキスト ボックス 49">
              <a:extLst>
                <a:ext uri="{FF2B5EF4-FFF2-40B4-BE49-F238E27FC236}">
                  <a16:creationId xmlns:a16="http://schemas.microsoft.com/office/drawing/2014/main" id="{3EA92B3E-1CFC-4888-9030-1D860B96CC62}"/>
                </a:ext>
              </a:extLst>
            </p:cNvPr>
            <p:cNvSpPr txBox="1"/>
            <p:nvPr/>
          </p:nvSpPr>
          <p:spPr>
            <a:xfrm>
              <a:off x="2858813" y="3630484"/>
              <a:ext cx="1103586" cy="215444"/>
            </a:xfrm>
            <a:prstGeom prst="rect">
              <a:avLst/>
            </a:prstGeom>
            <a:noFill/>
          </p:spPr>
          <p:txBody>
            <a:bodyPr wrap="square" rtlCol="0">
              <a:spAutoFit/>
            </a:bodyPr>
            <a:lstStyle/>
            <a:p>
              <a:r>
                <a:rPr kumimoji="1" lang="en-US" altLang="ja-JP" sz="800"/>
                <a:t>07.TR</a:t>
              </a:r>
              <a:r>
                <a:rPr kumimoji="1" lang="ja-JP" altLang="en-US" sz="800"/>
                <a:t>カード</a:t>
              </a:r>
            </a:p>
          </p:txBody>
        </p:sp>
        <p:sp>
          <p:nvSpPr>
            <p:cNvPr id="52" name="テキスト ボックス 51">
              <a:extLst>
                <a:ext uri="{FF2B5EF4-FFF2-40B4-BE49-F238E27FC236}">
                  <a16:creationId xmlns:a16="http://schemas.microsoft.com/office/drawing/2014/main" id="{6509A628-F41F-44E9-BD9A-AEE3CE26D360}"/>
                </a:ext>
              </a:extLst>
            </p:cNvPr>
            <p:cNvSpPr txBox="1"/>
            <p:nvPr/>
          </p:nvSpPr>
          <p:spPr>
            <a:xfrm>
              <a:off x="2858813" y="3951966"/>
              <a:ext cx="1103586" cy="215444"/>
            </a:xfrm>
            <a:prstGeom prst="rect">
              <a:avLst/>
            </a:prstGeom>
            <a:noFill/>
          </p:spPr>
          <p:txBody>
            <a:bodyPr wrap="square" rtlCol="0">
              <a:spAutoFit/>
            </a:bodyPr>
            <a:lstStyle/>
            <a:p>
              <a:r>
                <a:rPr kumimoji="1" lang="en-US" altLang="ja-JP" sz="800"/>
                <a:t>08.TR</a:t>
              </a:r>
              <a:r>
                <a:rPr kumimoji="1" lang="ja-JP" altLang="en-US" sz="800"/>
                <a:t>エネルギー</a:t>
              </a:r>
              <a:endParaRPr kumimoji="1" lang="en-US" altLang="ja-JP" sz="800"/>
            </a:p>
          </p:txBody>
        </p:sp>
        <p:sp>
          <p:nvSpPr>
            <p:cNvPr id="53" name="テキスト ボックス 52">
              <a:extLst>
                <a:ext uri="{FF2B5EF4-FFF2-40B4-BE49-F238E27FC236}">
                  <a16:creationId xmlns:a16="http://schemas.microsoft.com/office/drawing/2014/main" id="{0552A075-906A-4650-9D53-D061AECA18C4}"/>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09.</a:t>
              </a:r>
              <a:r>
                <a:rPr kumimoji="1" lang="ja-JP" altLang="en-US" sz="800"/>
                <a:t>選択中</a:t>
              </a:r>
              <a:r>
                <a:rPr kumimoji="1" lang="en-US" altLang="ja-JP" sz="800"/>
                <a:t>TR</a:t>
              </a:r>
              <a:r>
                <a:rPr kumimoji="1" lang="ja-JP" altLang="en-US" sz="800"/>
                <a:t>情報</a:t>
              </a:r>
              <a:endParaRPr kumimoji="1" lang="en-US" altLang="ja-JP" sz="800"/>
            </a:p>
          </p:txBody>
        </p:sp>
        <p:cxnSp>
          <p:nvCxnSpPr>
            <p:cNvPr id="55" name="直線コネクタ 54">
              <a:extLst>
                <a:ext uri="{FF2B5EF4-FFF2-40B4-BE49-F238E27FC236}">
                  <a16:creationId xmlns:a16="http://schemas.microsoft.com/office/drawing/2014/main" id="{507E9DB0-CFA2-41DF-8C9C-3B137B140F68}"/>
                </a:ext>
              </a:extLst>
            </p:cNvPr>
            <p:cNvCxnSpPr>
              <a:cxnSpLocks/>
              <a:stCxn id="42"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2B67C52-057D-4651-9D20-CA70E21730B5}"/>
                </a:ext>
              </a:extLst>
            </p:cNvPr>
            <p:cNvCxnSpPr>
              <a:cxnSpLocks/>
              <a:stCxn id="43"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999E19-AB8A-49EB-9590-A45D4CC23977}"/>
                </a:ext>
              </a:extLst>
            </p:cNvPr>
            <p:cNvCxnSpPr>
              <a:cxnSpLocks/>
              <a:stCxn id="45" idx="1"/>
            </p:cNvCxnSpPr>
            <p:nvPr/>
          </p:nvCxnSpPr>
          <p:spPr>
            <a:xfrm flipH="1" flipV="1">
              <a:off x="2110154" y="1290090"/>
              <a:ext cx="748659" cy="67947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15F894E-042E-4A5E-BA06-A231702897B6}"/>
                </a:ext>
              </a:extLst>
            </p:cNvPr>
            <p:cNvCxnSpPr>
              <a:cxnSpLocks/>
              <a:stCxn id="47" idx="1"/>
            </p:cNvCxnSpPr>
            <p:nvPr/>
          </p:nvCxnSpPr>
          <p:spPr>
            <a:xfrm flipH="1" flipV="1">
              <a:off x="2022226" y="3017697"/>
              <a:ext cx="836587" cy="47383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AF1E55C-C0CF-4F4D-B1BD-415072DDF54A}"/>
                </a:ext>
              </a:extLst>
            </p:cNvPr>
            <p:cNvCxnSpPr>
              <a:cxnSpLocks/>
              <a:stCxn id="49" idx="1"/>
            </p:cNvCxnSpPr>
            <p:nvPr/>
          </p:nvCxnSpPr>
          <p:spPr>
            <a:xfrm flipH="1" flipV="1">
              <a:off x="1944413" y="2781604"/>
              <a:ext cx="914400" cy="14627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07D1F95-8FC7-4B04-A4FD-BF449E536672}"/>
                </a:ext>
              </a:extLst>
            </p:cNvPr>
            <p:cNvCxnSpPr>
              <a:cxnSpLocks/>
              <a:stCxn id="46" idx="1"/>
            </p:cNvCxnSpPr>
            <p:nvPr/>
          </p:nvCxnSpPr>
          <p:spPr>
            <a:xfrm flipH="1" flipV="1">
              <a:off x="1860331" y="2234470"/>
              <a:ext cx="998482" cy="1351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F140411-041C-4CE1-BCDD-3E95EBFD3AB1}"/>
                </a:ext>
              </a:extLst>
            </p:cNvPr>
            <p:cNvCxnSpPr>
              <a:cxnSpLocks/>
              <a:stCxn id="50" idx="1"/>
            </p:cNvCxnSpPr>
            <p:nvPr/>
          </p:nvCxnSpPr>
          <p:spPr>
            <a:xfrm flipH="1">
              <a:off x="1749669" y="3738206"/>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8A0086D-0EA6-4780-A657-CF7F7EE659E5}"/>
                </a:ext>
              </a:extLst>
            </p:cNvPr>
            <p:cNvCxnSpPr>
              <a:cxnSpLocks/>
              <a:stCxn id="52" idx="1"/>
            </p:cNvCxnSpPr>
            <p:nvPr/>
          </p:nvCxnSpPr>
          <p:spPr>
            <a:xfrm flipH="1">
              <a:off x="1650124" y="4059688"/>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83757EB-B473-4080-BF61-EB0C64F23A75}"/>
                </a:ext>
              </a:extLst>
            </p:cNvPr>
            <p:cNvCxnSpPr>
              <a:cxnSpLocks/>
              <a:stCxn id="53"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063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042821"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endParaRPr kumimoji="1" lang="ja-JP" altLang="en-US" sz="1600" dirty="0"/>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877163" cy="246221"/>
          </a:xfrm>
          <a:prstGeom prst="rect">
            <a:avLst/>
          </a:prstGeom>
          <a:noFill/>
        </p:spPr>
        <p:txBody>
          <a:bodyPr wrap="none" rtlCol="0">
            <a:spAutoFit/>
          </a:bodyPr>
          <a:lstStyle/>
          <a:p>
            <a:r>
              <a:rPr kumimoji="1" lang="en-US" altLang="ja-JP" sz="1000" b="1"/>
              <a:t>07.TR</a:t>
            </a:r>
            <a:r>
              <a:rPr kumimoji="1" lang="ja-JP" altLang="en-US" sz="1000" b="1"/>
              <a:t>カード</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2784737"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プレイアブルと同様の挙動をする。</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33644" cy="246221"/>
          </a:xfrm>
          <a:prstGeom prst="rect">
            <a:avLst/>
          </a:prstGeom>
          <a:noFill/>
        </p:spPr>
        <p:txBody>
          <a:bodyPr wrap="none" rtlCol="0">
            <a:spAutoFit/>
          </a:bodyPr>
          <a:lstStyle/>
          <a:p>
            <a:r>
              <a:rPr kumimoji="1" lang="en-US" altLang="ja-JP" sz="1000" b="1"/>
              <a:t>08.TR</a:t>
            </a:r>
            <a:r>
              <a:rPr kumimoji="1" lang="ja-JP" altLang="en-US" sz="1000" b="1"/>
              <a:t>エネルギー</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656496"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無礼アブルと同様の挙動をする。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2223686" cy="246221"/>
          </a:xfrm>
          <a:prstGeom prst="rect">
            <a:avLst/>
          </a:prstGeom>
          <a:noFill/>
        </p:spPr>
        <p:txBody>
          <a:bodyPr wrap="none" rtlCol="0">
            <a:spAutoFit/>
          </a:bodyPr>
          <a:lstStyle/>
          <a:p>
            <a:r>
              <a:rPr kumimoji="1" lang="en-US" altLang="ja-JP" sz="1000" b="1"/>
              <a:t>09.</a:t>
            </a:r>
            <a:r>
              <a:rPr kumimoji="1" lang="ja-JP" altLang="en-US" sz="1000" b="1"/>
              <a:t>選択中</a:t>
            </a:r>
            <a:r>
              <a:rPr kumimoji="1" lang="en-US" altLang="ja-JP" sz="1000" b="1"/>
              <a:t>TR</a:t>
            </a:r>
            <a:r>
              <a:rPr kumimoji="1" lang="ja-JP" altLang="en-US" sz="1000" b="1"/>
              <a:t>情報</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390672" cy="707886"/>
          </a:xfrm>
          <a:prstGeom prst="rect">
            <a:avLst/>
          </a:prstGeom>
          <a:noFill/>
        </p:spPr>
        <p:txBody>
          <a:bodyPr wrap="none" rtlCol="0">
            <a:spAutoFit/>
          </a:bodyPr>
          <a:lstStyle/>
          <a:p>
            <a:r>
              <a:rPr kumimoji="1" lang="ja-JP" altLang="en-US" sz="1000"/>
              <a:t>選択中の</a:t>
            </a:r>
            <a:r>
              <a:rPr kumimoji="1" lang="en-US" altLang="ja-JP" sz="1000"/>
              <a:t>TR</a:t>
            </a:r>
            <a:r>
              <a:rPr kumimoji="1" lang="ja-JP" altLang="en-US" sz="1000"/>
              <a:t>情報を表示する。</a:t>
            </a:r>
            <a:endParaRPr kumimoji="1" lang="en-US" altLang="ja-JP" sz="1000"/>
          </a:p>
          <a:p>
            <a:r>
              <a:rPr kumimoji="1" lang="ja-JP" altLang="en-US" sz="1000"/>
              <a:t>リーダー効果とバトル効果の</a:t>
            </a:r>
            <a:r>
              <a:rPr kumimoji="1" lang="en-US" altLang="ja-JP" sz="1000"/>
              <a:t>2</a:t>
            </a:r>
            <a:r>
              <a:rPr kumimoji="1" lang="ja-JP" altLang="en-US" sz="1000"/>
              <a:t>名前を表示する。</a:t>
            </a:r>
            <a:endParaRPr kumimoji="1" lang="en-US" altLang="ja-JP" sz="1000"/>
          </a:p>
          <a:p>
            <a:endParaRPr kumimoji="1" lang="en-US" altLang="ja-JP" sz="1000"/>
          </a:p>
          <a:p>
            <a:r>
              <a:rPr kumimoji="1" lang="ja-JP" altLang="en-US" sz="1000"/>
              <a:t>本情報タップで、効果詳細ウィンドウをオープンする。</a:t>
            </a:r>
            <a:endParaRPr kumimoji="1" lang="en-US" altLang="ja-JP" sz="1000"/>
          </a:p>
        </p:txBody>
      </p:sp>
      <p:grpSp>
        <p:nvGrpSpPr>
          <p:cNvPr id="37" name="グループ化 36">
            <a:extLst>
              <a:ext uri="{FF2B5EF4-FFF2-40B4-BE49-F238E27FC236}">
                <a16:creationId xmlns:a16="http://schemas.microsoft.com/office/drawing/2014/main" id="{71DB7E5E-E908-4607-82C7-EB79837F36CB}"/>
              </a:ext>
            </a:extLst>
          </p:cNvPr>
          <p:cNvGrpSpPr/>
          <p:nvPr/>
        </p:nvGrpSpPr>
        <p:grpSpPr>
          <a:xfrm>
            <a:off x="528591" y="1062461"/>
            <a:ext cx="3476690" cy="3677704"/>
            <a:chOff x="528591" y="1062461"/>
            <a:chExt cx="3476690" cy="3677704"/>
          </a:xfrm>
        </p:grpSpPr>
        <p:graphicFrame>
          <p:nvGraphicFramePr>
            <p:cNvPr id="38" name="オブジェクト 37">
              <a:extLst>
                <a:ext uri="{FF2B5EF4-FFF2-40B4-BE49-F238E27FC236}">
                  <a16:creationId xmlns:a16="http://schemas.microsoft.com/office/drawing/2014/main" id="{9365B8A8-3C5F-4865-A875-48F80979D514}"/>
                </a:ext>
              </a:extLst>
            </p:cNvPr>
            <p:cNvGraphicFramePr>
              <a:graphicFrameLocks noChangeAspect="1"/>
            </p:cNvGraphicFramePr>
            <p:nvPr>
              <p:extLst>
                <p:ext uri="{D42A27DB-BD31-4B8C-83A1-F6EECF244321}">
                  <p14:modId xmlns:p14="http://schemas.microsoft.com/office/powerpoint/2010/main" val="3488253226"/>
                </p:ext>
              </p:extLst>
            </p:nvPr>
          </p:nvGraphicFramePr>
          <p:xfrm>
            <a:off x="528591" y="1062461"/>
            <a:ext cx="2076547" cy="3677704"/>
          </p:xfrm>
          <a:graphic>
            <a:graphicData uri="http://schemas.openxmlformats.org/presentationml/2006/ole">
              <mc:AlternateContent xmlns:mc="http://schemas.openxmlformats.org/markup-compatibility/2006">
                <mc:Choice xmlns:v="urn:schemas-microsoft-com:vml" Requires="v">
                  <p:oleObj spid="_x0000_s3075" r:id="rId3" imgW="3390120" imgH="6006240" progId="">
                    <p:embed/>
                  </p:oleObj>
                </mc:Choice>
                <mc:Fallback>
                  <p:oleObj r:id="rId3" imgW="3390120" imgH="6006240" progId="">
                    <p:embed/>
                    <p:pic>
                      <p:nvPicPr>
                        <p:cNvPr id="38" name="オブジェクト 37">
                          <a:extLst>
                            <a:ext uri="{FF2B5EF4-FFF2-40B4-BE49-F238E27FC236}">
                              <a16:creationId xmlns:a16="http://schemas.microsoft.com/office/drawing/2014/main" id="{9365B8A8-3C5F-4865-A875-48F80979D514}"/>
                            </a:ext>
                          </a:extLst>
                        </p:cNvPr>
                        <p:cNvPicPr/>
                        <p:nvPr/>
                      </p:nvPicPr>
                      <p:blipFill>
                        <a:blip r:embed="rId4"/>
                        <a:stretch>
                          <a:fillRect/>
                        </a:stretch>
                      </p:blipFill>
                      <p:spPr>
                        <a:xfrm>
                          <a:off x="528591" y="1062461"/>
                          <a:ext cx="2076547" cy="3677704"/>
                        </a:xfrm>
                        <a:prstGeom prst="rect">
                          <a:avLst/>
                        </a:prstGeom>
                      </p:spPr>
                    </p:pic>
                  </p:oleObj>
                </mc:Fallback>
              </mc:AlternateContent>
            </a:graphicData>
          </a:graphic>
        </p:graphicFrame>
        <p:sp>
          <p:nvSpPr>
            <p:cNvPr id="40" name="テキスト ボックス 39">
              <a:extLst>
                <a:ext uri="{FF2B5EF4-FFF2-40B4-BE49-F238E27FC236}">
                  <a16:creationId xmlns:a16="http://schemas.microsoft.com/office/drawing/2014/main" id="{4D2EF000-39B2-41DC-A076-AC211264673C}"/>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1" name="テキスト ボックス 40">
              <a:extLst>
                <a:ext uri="{FF2B5EF4-FFF2-40B4-BE49-F238E27FC236}">
                  <a16:creationId xmlns:a16="http://schemas.microsoft.com/office/drawing/2014/main" id="{5BF50C85-7499-443D-913A-50FEAABEB967}"/>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2" name="テキスト ボックス 41">
              <a:extLst>
                <a:ext uri="{FF2B5EF4-FFF2-40B4-BE49-F238E27FC236}">
                  <a16:creationId xmlns:a16="http://schemas.microsoft.com/office/drawing/2014/main" id="{F4D8AFCD-CBCE-45C2-A833-7202026A1885}"/>
                </a:ext>
              </a:extLst>
            </p:cNvPr>
            <p:cNvSpPr txBox="1"/>
            <p:nvPr/>
          </p:nvSpPr>
          <p:spPr>
            <a:xfrm>
              <a:off x="2858813" y="1861845"/>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3" name="テキスト ボックス 42">
              <a:extLst>
                <a:ext uri="{FF2B5EF4-FFF2-40B4-BE49-F238E27FC236}">
                  <a16:creationId xmlns:a16="http://schemas.microsoft.com/office/drawing/2014/main" id="{54A62EEE-7F24-4E4F-9631-AF8703C8CEFB}"/>
                </a:ext>
              </a:extLst>
            </p:cNvPr>
            <p:cNvSpPr txBox="1"/>
            <p:nvPr/>
          </p:nvSpPr>
          <p:spPr>
            <a:xfrm>
              <a:off x="2858813" y="2140267"/>
              <a:ext cx="1103586" cy="215444"/>
            </a:xfrm>
            <a:prstGeom prst="rect">
              <a:avLst/>
            </a:prstGeom>
            <a:noFill/>
          </p:spPr>
          <p:txBody>
            <a:bodyPr wrap="square" rtlCol="0">
              <a:spAutoFit/>
            </a:bodyPr>
            <a:lstStyle/>
            <a:p>
              <a:r>
                <a:rPr kumimoji="1" lang="en-US" altLang="ja-JP" sz="800"/>
                <a:t>04.</a:t>
              </a:r>
              <a:r>
                <a:rPr kumimoji="1" lang="ja-JP" altLang="en-US" sz="800"/>
                <a:t>キャラモデル</a:t>
              </a:r>
            </a:p>
          </p:txBody>
        </p:sp>
        <p:sp>
          <p:nvSpPr>
            <p:cNvPr id="45" name="テキスト ボックス 44">
              <a:extLst>
                <a:ext uri="{FF2B5EF4-FFF2-40B4-BE49-F238E27FC236}">
                  <a16:creationId xmlns:a16="http://schemas.microsoft.com/office/drawing/2014/main" id="{A322FD2F-E6EC-4DD9-B73E-3A6360ECE2DB}"/>
                </a:ext>
              </a:extLst>
            </p:cNvPr>
            <p:cNvSpPr txBox="1"/>
            <p:nvPr/>
          </p:nvSpPr>
          <p:spPr>
            <a:xfrm>
              <a:off x="2858813" y="3383813"/>
              <a:ext cx="1103586" cy="215444"/>
            </a:xfrm>
            <a:prstGeom prst="rect">
              <a:avLst/>
            </a:prstGeom>
            <a:noFill/>
          </p:spPr>
          <p:txBody>
            <a:bodyPr wrap="square" rtlCol="0">
              <a:spAutoFit/>
            </a:bodyPr>
            <a:lstStyle/>
            <a:p>
              <a:r>
                <a:rPr kumimoji="1" lang="en-US" altLang="ja-JP" sz="800"/>
                <a:t>06.</a:t>
              </a:r>
              <a:r>
                <a:rPr kumimoji="1" lang="ja-JP" altLang="en-US" sz="800"/>
                <a:t>キャラ情報</a:t>
              </a:r>
            </a:p>
          </p:txBody>
        </p:sp>
        <p:sp>
          <p:nvSpPr>
            <p:cNvPr id="46" name="テキスト ボックス 45">
              <a:extLst>
                <a:ext uri="{FF2B5EF4-FFF2-40B4-BE49-F238E27FC236}">
                  <a16:creationId xmlns:a16="http://schemas.microsoft.com/office/drawing/2014/main" id="{67C213F9-2DEF-4E1B-95F0-C921E82DCFCF}"/>
                </a:ext>
              </a:extLst>
            </p:cNvPr>
            <p:cNvSpPr txBox="1"/>
            <p:nvPr/>
          </p:nvSpPr>
          <p:spPr>
            <a:xfrm>
              <a:off x="2858813" y="2820154"/>
              <a:ext cx="1103586" cy="215444"/>
            </a:xfrm>
            <a:prstGeom prst="rect">
              <a:avLst/>
            </a:prstGeom>
            <a:noFill/>
          </p:spPr>
          <p:txBody>
            <a:bodyPr wrap="square" rtlCol="0">
              <a:spAutoFit/>
            </a:bodyPr>
            <a:lstStyle/>
            <a:p>
              <a:r>
                <a:rPr kumimoji="1" lang="en-US" altLang="ja-JP" sz="800"/>
                <a:t>05.</a:t>
              </a:r>
              <a:r>
                <a:rPr kumimoji="1" lang="ja-JP" altLang="en-US" sz="800"/>
                <a:t>バフ・状態情報</a:t>
              </a:r>
            </a:p>
          </p:txBody>
        </p:sp>
        <p:sp>
          <p:nvSpPr>
            <p:cNvPr id="47" name="テキスト ボックス 46">
              <a:extLst>
                <a:ext uri="{FF2B5EF4-FFF2-40B4-BE49-F238E27FC236}">
                  <a16:creationId xmlns:a16="http://schemas.microsoft.com/office/drawing/2014/main" id="{0A93DFA8-2ED8-4AE3-841E-7D9AA057ADB5}"/>
                </a:ext>
              </a:extLst>
            </p:cNvPr>
            <p:cNvSpPr txBox="1"/>
            <p:nvPr/>
          </p:nvSpPr>
          <p:spPr>
            <a:xfrm>
              <a:off x="2858813" y="3630484"/>
              <a:ext cx="1103586" cy="215444"/>
            </a:xfrm>
            <a:prstGeom prst="rect">
              <a:avLst/>
            </a:prstGeom>
            <a:noFill/>
          </p:spPr>
          <p:txBody>
            <a:bodyPr wrap="square" rtlCol="0">
              <a:spAutoFit/>
            </a:bodyPr>
            <a:lstStyle/>
            <a:p>
              <a:r>
                <a:rPr kumimoji="1" lang="en-US" altLang="ja-JP" sz="800"/>
                <a:t>07.TR</a:t>
              </a:r>
              <a:r>
                <a:rPr kumimoji="1" lang="ja-JP" altLang="en-US" sz="800"/>
                <a:t>カード</a:t>
              </a:r>
            </a:p>
          </p:txBody>
        </p:sp>
        <p:sp>
          <p:nvSpPr>
            <p:cNvPr id="49" name="テキスト ボックス 48">
              <a:extLst>
                <a:ext uri="{FF2B5EF4-FFF2-40B4-BE49-F238E27FC236}">
                  <a16:creationId xmlns:a16="http://schemas.microsoft.com/office/drawing/2014/main" id="{E75D1151-066B-42E5-BE58-FDB7D1CF8799}"/>
                </a:ext>
              </a:extLst>
            </p:cNvPr>
            <p:cNvSpPr txBox="1"/>
            <p:nvPr/>
          </p:nvSpPr>
          <p:spPr>
            <a:xfrm>
              <a:off x="2858813" y="3951966"/>
              <a:ext cx="1103586" cy="215444"/>
            </a:xfrm>
            <a:prstGeom prst="rect">
              <a:avLst/>
            </a:prstGeom>
            <a:noFill/>
          </p:spPr>
          <p:txBody>
            <a:bodyPr wrap="square" rtlCol="0">
              <a:spAutoFit/>
            </a:bodyPr>
            <a:lstStyle/>
            <a:p>
              <a:r>
                <a:rPr kumimoji="1" lang="en-US" altLang="ja-JP" sz="800"/>
                <a:t>08.TR</a:t>
              </a:r>
              <a:r>
                <a:rPr kumimoji="1" lang="ja-JP" altLang="en-US" sz="800"/>
                <a:t>エネルギー</a:t>
              </a:r>
              <a:endParaRPr kumimoji="1" lang="en-US" altLang="ja-JP" sz="800"/>
            </a:p>
          </p:txBody>
        </p:sp>
        <p:sp>
          <p:nvSpPr>
            <p:cNvPr id="50" name="テキスト ボックス 49">
              <a:extLst>
                <a:ext uri="{FF2B5EF4-FFF2-40B4-BE49-F238E27FC236}">
                  <a16:creationId xmlns:a16="http://schemas.microsoft.com/office/drawing/2014/main" id="{D5777BA9-EB7E-4753-86C5-7AAEB69682E7}"/>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09.</a:t>
              </a:r>
              <a:r>
                <a:rPr kumimoji="1" lang="ja-JP" altLang="en-US" sz="800"/>
                <a:t>選択中</a:t>
              </a:r>
              <a:r>
                <a:rPr kumimoji="1" lang="en-US" altLang="ja-JP" sz="800"/>
                <a:t>TR</a:t>
              </a:r>
              <a:r>
                <a:rPr kumimoji="1" lang="ja-JP" altLang="en-US" sz="800"/>
                <a:t>情報</a:t>
              </a:r>
              <a:endParaRPr kumimoji="1" lang="en-US" altLang="ja-JP" sz="800"/>
            </a:p>
          </p:txBody>
        </p:sp>
        <p:cxnSp>
          <p:nvCxnSpPr>
            <p:cNvPr id="52" name="直線コネクタ 51">
              <a:extLst>
                <a:ext uri="{FF2B5EF4-FFF2-40B4-BE49-F238E27FC236}">
                  <a16:creationId xmlns:a16="http://schemas.microsoft.com/office/drawing/2014/main" id="{B4555FC9-28B4-45AE-861F-5728DBC6AD9A}"/>
                </a:ext>
              </a:extLst>
            </p:cNvPr>
            <p:cNvCxnSpPr>
              <a:cxnSpLocks/>
              <a:stCxn id="40"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C2CAF452-49C2-4D31-902D-22BD82137BF6}"/>
                </a:ext>
              </a:extLst>
            </p:cNvPr>
            <p:cNvCxnSpPr>
              <a:cxnSpLocks/>
              <a:stCxn id="41"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F5B7598-5723-4609-B471-8A9670AA7EC4}"/>
                </a:ext>
              </a:extLst>
            </p:cNvPr>
            <p:cNvCxnSpPr>
              <a:cxnSpLocks/>
              <a:stCxn id="42" idx="1"/>
            </p:cNvCxnSpPr>
            <p:nvPr/>
          </p:nvCxnSpPr>
          <p:spPr>
            <a:xfrm flipH="1" flipV="1">
              <a:off x="2110154" y="1290090"/>
              <a:ext cx="748659" cy="67947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787881E-D62A-4BA3-A687-EACDE8607229}"/>
                </a:ext>
              </a:extLst>
            </p:cNvPr>
            <p:cNvCxnSpPr>
              <a:cxnSpLocks/>
              <a:stCxn id="45" idx="1"/>
            </p:cNvCxnSpPr>
            <p:nvPr/>
          </p:nvCxnSpPr>
          <p:spPr>
            <a:xfrm flipH="1" flipV="1">
              <a:off x="2022226" y="3017697"/>
              <a:ext cx="836587" cy="47383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F10C9E9-C82D-4E9F-9B05-53255C87EBEF}"/>
                </a:ext>
              </a:extLst>
            </p:cNvPr>
            <p:cNvCxnSpPr>
              <a:cxnSpLocks/>
              <a:stCxn id="46" idx="1"/>
            </p:cNvCxnSpPr>
            <p:nvPr/>
          </p:nvCxnSpPr>
          <p:spPr>
            <a:xfrm flipH="1" flipV="1">
              <a:off x="1944413" y="2781604"/>
              <a:ext cx="914400" cy="14627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C9DF256-9A63-40AA-B5E4-D9EB94E28C04}"/>
                </a:ext>
              </a:extLst>
            </p:cNvPr>
            <p:cNvCxnSpPr>
              <a:cxnSpLocks/>
              <a:stCxn id="43" idx="1"/>
            </p:cNvCxnSpPr>
            <p:nvPr/>
          </p:nvCxnSpPr>
          <p:spPr>
            <a:xfrm flipH="1" flipV="1">
              <a:off x="1860331" y="2234470"/>
              <a:ext cx="998482" cy="1351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6327872-552B-4D85-B19D-3BA87523BDDE}"/>
                </a:ext>
              </a:extLst>
            </p:cNvPr>
            <p:cNvCxnSpPr>
              <a:cxnSpLocks/>
              <a:stCxn id="47" idx="1"/>
            </p:cNvCxnSpPr>
            <p:nvPr/>
          </p:nvCxnSpPr>
          <p:spPr>
            <a:xfrm flipH="1">
              <a:off x="1749669" y="3738206"/>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988F0253-F878-4F24-A87A-F4EB029707D4}"/>
                </a:ext>
              </a:extLst>
            </p:cNvPr>
            <p:cNvCxnSpPr>
              <a:cxnSpLocks/>
              <a:stCxn id="49" idx="1"/>
            </p:cNvCxnSpPr>
            <p:nvPr/>
          </p:nvCxnSpPr>
          <p:spPr>
            <a:xfrm flipH="1">
              <a:off x="1650124" y="4059688"/>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B476D00-7A6D-401F-AE7D-F3EDA950D461}"/>
                </a:ext>
              </a:extLst>
            </p:cNvPr>
            <p:cNvCxnSpPr>
              <a:cxnSpLocks/>
              <a:stCxn id="50"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87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図 51" descr="コンピューターのスクリーンショット&#10;&#10;自動的に生成された説明">
            <a:extLst>
              <a:ext uri="{FF2B5EF4-FFF2-40B4-BE49-F238E27FC236}">
                <a16:creationId xmlns:a16="http://schemas.microsoft.com/office/drawing/2014/main" id="{43384A15-3553-4174-A8AA-EBD8513F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19" y="1076476"/>
            <a:ext cx="2086525" cy="3703389"/>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2258952" cy="338554"/>
          </a:xfrm>
          <a:prstGeom prst="rect">
            <a:avLst/>
          </a:prstGeom>
          <a:noFill/>
        </p:spPr>
        <p:txBody>
          <a:bodyPr wrap="none" rtlCol="0">
            <a:spAutoFit/>
          </a:bodyPr>
          <a:lstStyle/>
          <a:p>
            <a:r>
              <a:rPr kumimoji="1" lang="ja-JP" altLang="en-US" sz="1600" b="1"/>
              <a:t>●</a:t>
            </a:r>
            <a:r>
              <a:rPr kumimoji="1" lang="en-US" altLang="ja-JP" sz="1600" b="1">
                <a:latin typeface="+mn-ea"/>
              </a:rPr>
              <a:t>bt110a.</a:t>
            </a:r>
            <a:r>
              <a:rPr kumimoji="1" lang="ja-JP" altLang="en-US" sz="1600" b="1">
                <a:latin typeface="+mn-ea"/>
              </a:rPr>
              <a:t>効果リスト</a:t>
            </a:r>
            <a:endParaRPr kumimoji="1" lang="en-US" altLang="ja-JP" sz="1600" b="1">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777784"/>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933269" cy="215444"/>
          </a:xfrm>
          <a:prstGeom prst="rect">
            <a:avLst/>
          </a:prstGeom>
          <a:noFill/>
        </p:spPr>
        <p:txBody>
          <a:bodyPr wrap="none" rtlCol="0">
            <a:spAutoFit/>
          </a:bodyPr>
          <a:lstStyle/>
          <a:p>
            <a:r>
              <a:rPr kumimoji="1" lang="en-US" altLang="ja-JP" sz="800"/>
              <a:t>02.TOTAL</a:t>
            </a:r>
            <a:r>
              <a:rPr kumimoji="1" lang="ja-JP" altLang="en-US" sz="800"/>
              <a:t>見出し</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489612"/>
            <a:ext cx="1103586" cy="215444"/>
          </a:xfrm>
          <a:prstGeom prst="rect">
            <a:avLst/>
          </a:prstGeom>
          <a:noFill/>
        </p:spPr>
        <p:txBody>
          <a:bodyPr wrap="square" rtlCol="0">
            <a:spAutoFit/>
          </a:bodyPr>
          <a:lstStyle/>
          <a:p>
            <a:r>
              <a:rPr kumimoji="1" lang="en-US" altLang="ja-JP" sz="800"/>
              <a:t>03.TOTAL</a:t>
            </a:r>
            <a:r>
              <a:rPr kumimoji="1" lang="ja-JP" altLang="en-US" sz="800"/>
              <a:t>バフ</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843835"/>
            <a:ext cx="1249060" cy="215444"/>
          </a:xfrm>
          <a:prstGeom prst="rect">
            <a:avLst/>
          </a:prstGeom>
          <a:noFill/>
        </p:spPr>
        <p:txBody>
          <a:bodyPr wrap="none" rtlCol="0">
            <a:spAutoFit/>
          </a:bodyPr>
          <a:lstStyle/>
          <a:p>
            <a:r>
              <a:rPr kumimoji="1" lang="en-US" altLang="ja-JP" sz="800"/>
              <a:t>04.</a:t>
            </a:r>
            <a:r>
              <a:rPr kumimoji="1" lang="ja-JP" altLang="en-US" sz="800"/>
              <a:t>各パラメータ見出し</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173721"/>
            <a:ext cx="1146468" cy="215444"/>
          </a:xfrm>
          <a:prstGeom prst="rect">
            <a:avLst/>
          </a:prstGeom>
          <a:noFill/>
        </p:spPr>
        <p:txBody>
          <a:bodyPr wrap="none" rtlCol="0">
            <a:spAutoFit/>
          </a:bodyPr>
          <a:lstStyle/>
          <a:p>
            <a:r>
              <a:rPr kumimoji="1" lang="en-US" altLang="ja-JP" sz="800"/>
              <a:t>05.</a:t>
            </a:r>
            <a:r>
              <a:rPr kumimoji="1" lang="ja-JP" altLang="en-US" sz="800"/>
              <a:t>各パラメータバフ</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3674195"/>
            <a:ext cx="1103586" cy="215444"/>
          </a:xfrm>
          <a:prstGeom prst="rect">
            <a:avLst/>
          </a:prstGeom>
          <a:noFill/>
        </p:spPr>
        <p:txBody>
          <a:bodyPr wrap="square" rtlCol="0">
            <a:spAutoFit/>
          </a:bodyPr>
          <a:lstStyle/>
          <a:p>
            <a:r>
              <a:rPr kumimoji="1" lang="en-US" altLang="ja-JP" sz="800"/>
              <a:t>06.</a:t>
            </a:r>
            <a:r>
              <a:rPr kumimoji="1" lang="ja-JP" altLang="en-US" sz="800"/>
              <a:t>スクロールバー</a:t>
            </a:r>
            <a:endParaRPr kumimoji="1" lang="en-US" altLang="ja-JP" sz="800"/>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4040001"/>
            <a:ext cx="1103586" cy="215444"/>
          </a:xfrm>
          <a:prstGeom prst="rect">
            <a:avLst/>
          </a:prstGeom>
          <a:noFill/>
        </p:spPr>
        <p:txBody>
          <a:bodyPr wrap="square" rtlCol="0">
            <a:spAutoFit/>
          </a:bodyPr>
          <a:lstStyle/>
          <a:p>
            <a:r>
              <a:rPr kumimoji="1" lang="en-US" altLang="ja-JP" sz="800"/>
              <a:t>07.</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824701" y="1885506"/>
            <a:ext cx="1034112" cy="449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734207" y="2202428"/>
            <a:ext cx="1124606" cy="4729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734207" y="2597334"/>
            <a:ext cx="1124606" cy="100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273041"/>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flipV="1">
            <a:off x="2427891" y="3526974"/>
            <a:ext cx="430922" cy="25494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734207" y="2951557"/>
            <a:ext cx="1124606" cy="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flipV="1">
            <a:off x="1734207" y="3759929"/>
            <a:ext cx="1124606" cy="3877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16011" cy="246221"/>
          </a:xfrm>
          <a:prstGeom prst="rect">
            <a:avLst/>
          </a:prstGeom>
          <a:noFill/>
        </p:spPr>
        <p:txBody>
          <a:bodyPr wrap="none" rtlCol="0">
            <a:spAutoFit/>
          </a:bodyPr>
          <a:lstStyle/>
          <a:p>
            <a:r>
              <a:rPr kumimoji="1" lang="en-US" altLang="ja-JP" sz="1000" b="1"/>
              <a:t>02.TOTAL</a:t>
            </a:r>
            <a:r>
              <a:rPr kumimoji="1" lang="ja-JP" altLang="en-US" sz="1000" b="1"/>
              <a:t>見出し</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3390672" cy="246221"/>
          </a:xfrm>
          <a:prstGeom prst="rect">
            <a:avLst/>
          </a:prstGeom>
          <a:noFill/>
        </p:spPr>
        <p:txBody>
          <a:bodyPr wrap="none" rtlCol="0">
            <a:spAutoFit/>
          </a:bodyPr>
          <a:lstStyle/>
          <a:p>
            <a:r>
              <a:rPr kumimoji="1" lang="ja-JP" altLang="en-US" sz="1000"/>
              <a:t>かかっているバフのトータルの表示する箇所の見出し。</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987771" cy="246221"/>
          </a:xfrm>
          <a:prstGeom prst="rect">
            <a:avLst/>
          </a:prstGeom>
          <a:noFill/>
        </p:spPr>
        <p:txBody>
          <a:bodyPr wrap="none" rtlCol="0">
            <a:spAutoFit/>
          </a:bodyPr>
          <a:lstStyle/>
          <a:p>
            <a:r>
              <a:rPr kumimoji="1" lang="en-US" altLang="ja-JP" sz="1000" b="1"/>
              <a:t>03.TOTAL</a:t>
            </a:r>
            <a:r>
              <a:rPr kumimoji="1" lang="ja-JP" altLang="en-US" sz="1000" b="1"/>
              <a:t>バフ</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903633" cy="246221"/>
          </a:xfrm>
          <a:prstGeom prst="rect">
            <a:avLst/>
          </a:prstGeom>
          <a:noFill/>
        </p:spPr>
        <p:txBody>
          <a:bodyPr wrap="none" rtlCol="0">
            <a:spAutoFit/>
          </a:bodyPr>
          <a:lstStyle/>
          <a:p>
            <a:r>
              <a:rPr kumimoji="1" lang="ja-JP" altLang="en-US" sz="1000"/>
              <a:t>かかっているバフを合計したものを各パラメータ毎に表示する。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2564715"/>
            <a:ext cx="1518364" cy="246221"/>
          </a:xfrm>
          <a:prstGeom prst="rect">
            <a:avLst/>
          </a:prstGeom>
          <a:noFill/>
        </p:spPr>
        <p:txBody>
          <a:bodyPr wrap="none" rtlCol="0">
            <a:spAutoFit/>
          </a:bodyPr>
          <a:lstStyle/>
          <a:p>
            <a:r>
              <a:rPr kumimoji="1" lang="en-US" altLang="ja-JP" sz="1000" b="1"/>
              <a:t>04.</a:t>
            </a:r>
            <a:r>
              <a:rPr kumimoji="1" lang="ja-JP" altLang="en-US" sz="1000" b="1"/>
              <a:t>各パラメータ見出し</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2840245"/>
            <a:ext cx="1980029" cy="246221"/>
          </a:xfrm>
          <a:prstGeom prst="rect">
            <a:avLst/>
          </a:prstGeom>
          <a:noFill/>
        </p:spPr>
        <p:txBody>
          <a:bodyPr wrap="none" rtlCol="0">
            <a:spAutoFit/>
          </a:bodyPr>
          <a:lstStyle/>
          <a:p>
            <a:r>
              <a:rPr kumimoji="1" lang="ja-JP" altLang="en-US" sz="1000"/>
              <a:t>パラメータのテキスト見出し。</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3215849"/>
            <a:ext cx="1390124" cy="246221"/>
          </a:xfrm>
          <a:prstGeom prst="rect">
            <a:avLst/>
          </a:prstGeom>
          <a:noFill/>
        </p:spPr>
        <p:txBody>
          <a:bodyPr wrap="none" rtlCol="0">
            <a:spAutoFit/>
          </a:bodyPr>
          <a:lstStyle/>
          <a:p>
            <a:r>
              <a:rPr kumimoji="1" lang="en-US" altLang="ja-JP" sz="1000" b="1"/>
              <a:t>05.</a:t>
            </a:r>
            <a:r>
              <a:rPr kumimoji="1" lang="ja-JP" altLang="en-US" sz="1000" b="1"/>
              <a:t>各パラメータバフ</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3491379"/>
            <a:ext cx="3005951" cy="246221"/>
          </a:xfrm>
          <a:prstGeom prst="rect">
            <a:avLst/>
          </a:prstGeom>
          <a:noFill/>
        </p:spPr>
        <p:txBody>
          <a:bodyPr wrap="none" rtlCol="0">
            <a:spAutoFit/>
          </a:bodyPr>
          <a:lstStyle/>
          <a:p>
            <a:r>
              <a:rPr kumimoji="1" lang="ja-JP" altLang="en-US" sz="1000"/>
              <a:t>各パラメータに掛かっているバフの一覧を表示。</a:t>
            </a:r>
            <a:endParaRPr kumimoji="1" lang="en-US" altLang="ja-JP" sz="1000"/>
          </a:p>
        </p:txBody>
      </p:sp>
      <p:sp>
        <p:nvSpPr>
          <p:cNvPr id="45" name="テキスト ボックス 44">
            <a:extLst>
              <a:ext uri="{FF2B5EF4-FFF2-40B4-BE49-F238E27FC236}">
                <a16:creationId xmlns:a16="http://schemas.microsoft.com/office/drawing/2014/main" id="{557A8A37-F513-49CD-9AF7-DD7735D4466E}"/>
              </a:ext>
            </a:extLst>
          </p:cNvPr>
          <p:cNvSpPr txBox="1"/>
          <p:nvPr/>
        </p:nvSpPr>
        <p:spPr>
          <a:xfrm>
            <a:off x="4240924" y="3860092"/>
            <a:ext cx="1261884" cy="246221"/>
          </a:xfrm>
          <a:prstGeom prst="rect">
            <a:avLst/>
          </a:prstGeom>
          <a:noFill/>
        </p:spPr>
        <p:txBody>
          <a:bodyPr wrap="none" rtlCol="0">
            <a:spAutoFit/>
          </a:bodyPr>
          <a:lstStyle/>
          <a:p>
            <a:r>
              <a:rPr kumimoji="1" lang="en-US" altLang="ja-JP" sz="1000" b="1"/>
              <a:t>06.</a:t>
            </a:r>
            <a:r>
              <a:rPr kumimoji="1" lang="ja-JP" altLang="en-US" sz="1000" b="1"/>
              <a:t>スクロールバー</a:t>
            </a:r>
          </a:p>
        </p:txBody>
      </p:sp>
      <p:sp>
        <p:nvSpPr>
          <p:cNvPr id="46" name="テキスト ボックス 45">
            <a:extLst>
              <a:ext uri="{FF2B5EF4-FFF2-40B4-BE49-F238E27FC236}">
                <a16:creationId xmlns:a16="http://schemas.microsoft.com/office/drawing/2014/main" id="{ADEB5405-E489-432D-8021-B1337B65561D}"/>
              </a:ext>
            </a:extLst>
          </p:cNvPr>
          <p:cNvSpPr txBox="1"/>
          <p:nvPr/>
        </p:nvSpPr>
        <p:spPr>
          <a:xfrm>
            <a:off x="4372303" y="4135622"/>
            <a:ext cx="1851789" cy="246221"/>
          </a:xfrm>
          <a:prstGeom prst="rect">
            <a:avLst/>
          </a:prstGeom>
          <a:noFill/>
        </p:spPr>
        <p:txBody>
          <a:bodyPr wrap="none" rtlCol="0">
            <a:spAutoFit/>
          </a:bodyPr>
          <a:lstStyle/>
          <a:p>
            <a:r>
              <a:rPr kumimoji="1" lang="ja-JP" altLang="en-US" sz="1000"/>
              <a:t>情報をスクロールするバー。</a:t>
            </a:r>
            <a:endParaRPr kumimoji="1" lang="en-US" altLang="ja-JP" sz="1000"/>
          </a:p>
        </p:txBody>
      </p:sp>
      <p:sp>
        <p:nvSpPr>
          <p:cNvPr id="47" name="テキスト ボックス 46">
            <a:extLst>
              <a:ext uri="{FF2B5EF4-FFF2-40B4-BE49-F238E27FC236}">
                <a16:creationId xmlns:a16="http://schemas.microsoft.com/office/drawing/2014/main" id="{63036C2B-D53B-429A-B908-A493D6FA7108}"/>
              </a:ext>
            </a:extLst>
          </p:cNvPr>
          <p:cNvSpPr txBox="1"/>
          <p:nvPr/>
        </p:nvSpPr>
        <p:spPr>
          <a:xfrm>
            <a:off x="4230417" y="4504335"/>
            <a:ext cx="1133644" cy="246221"/>
          </a:xfrm>
          <a:prstGeom prst="rect">
            <a:avLst/>
          </a:prstGeom>
          <a:noFill/>
        </p:spPr>
        <p:txBody>
          <a:bodyPr wrap="none" rtlCol="0">
            <a:spAutoFit/>
          </a:bodyPr>
          <a:lstStyle/>
          <a:p>
            <a:r>
              <a:rPr kumimoji="1" lang="en-US" altLang="ja-JP" sz="1000" b="1"/>
              <a:t>07.</a:t>
            </a:r>
            <a:r>
              <a:rPr kumimoji="1" lang="ja-JP" altLang="en-US" sz="1000" b="1"/>
              <a:t>とじるボタン</a:t>
            </a:r>
          </a:p>
        </p:txBody>
      </p:sp>
      <p:sp>
        <p:nvSpPr>
          <p:cNvPr id="49" name="テキスト ボックス 48">
            <a:extLst>
              <a:ext uri="{FF2B5EF4-FFF2-40B4-BE49-F238E27FC236}">
                <a16:creationId xmlns:a16="http://schemas.microsoft.com/office/drawing/2014/main" id="{9069A683-A34F-4666-9C00-AA942ED01137}"/>
              </a:ext>
            </a:extLst>
          </p:cNvPr>
          <p:cNvSpPr txBox="1"/>
          <p:nvPr/>
        </p:nvSpPr>
        <p:spPr>
          <a:xfrm>
            <a:off x="4361796" y="4779865"/>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729346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オブジェクト 2">
            <a:extLst>
              <a:ext uri="{FF2B5EF4-FFF2-40B4-BE49-F238E27FC236}">
                <a16:creationId xmlns:a16="http://schemas.microsoft.com/office/drawing/2014/main" id="{9776FED5-1400-40A1-8011-01E594192539}"/>
              </a:ext>
            </a:extLst>
          </p:cNvPr>
          <p:cNvGraphicFramePr>
            <a:graphicFrameLocks noChangeAspect="1"/>
          </p:cNvGraphicFramePr>
          <p:nvPr>
            <p:extLst>
              <p:ext uri="{D42A27DB-BD31-4B8C-83A1-F6EECF244321}">
                <p14:modId xmlns:p14="http://schemas.microsoft.com/office/powerpoint/2010/main" val="710120967"/>
              </p:ext>
            </p:extLst>
          </p:nvPr>
        </p:nvGraphicFramePr>
        <p:xfrm>
          <a:off x="529720" y="1076476"/>
          <a:ext cx="2091050" cy="3703389"/>
        </p:xfrm>
        <a:graphic>
          <a:graphicData uri="http://schemas.openxmlformats.org/presentationml/2006/ole">
            <mc:AlternateContent xmlns:mc="http://schemas.openxmlformats.org/markup-compatibility/2006">
              <mc:Choice xmlns:v="urn:schemas-microsoft-com:vml" Requires="v">
                <p:oleObj spid="_x0000_s4099" r:id="rId3" imgW="3390120" imgH="6006240" progId="">
                  <p:embed/>
                </p:oleObj>
              </mc:Choice>
              <mc:Fallback>
                <p:oleObj r:id="rId3" imgW="3390120" imgH="6006240" progId="">
                  <p:embed/>
                  <p:pic>
                    <p:nvPicPr>
                      <p:cNvPr id="3" name="オブジェクト 2">
                        <a:extLst>
                          <a:ext uri="{FF2B5EF4-FFF2-40B4-BE49-F238E27FC236}">
                            <a16:creationId xmlns:a16="http://schemas.microsoft.com/office/drawing/2014/main" id="{9776FED5-1400-40A1-8011-01E594192539}"/>
                          </a:ext>
                        </a:extLst>
                      </p:cNvPr>
                      <p:cNvPicPr/>
                      <p:nvPr/>
                    </p:nvPicPr>
                    <p:blipFill>
                      <a:blip r:embed="rId4"/>
                      <a:stretch>
                        <a:fillRect/>
                      </a:stretch>
                    </p:blipFill>
                    <p:spPr>
                      <a:xfrm>
                        <a:off x="529720" y="1076476"/>
                        <a:ext cx="2091050" cy="3703389"/>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469027" cy="338554"/>
          </a:xfrm>
          <a:prstGeom prst="rect">
            <a:avLst/>
          </a:prstGeom>
          <a:noFill/>
        </p:spPr>
        <p:txBody>
          <a:bodyPr wrap="none" rtlCol="0">
            <a:spAutoFit/>
          </a:bodyPr>
          <a:lstStyle/>
          <a:p>
            <a:r>
              <a:rPr kumimoji="1" lang="ja-JP" altLang="en-US" sz="1600" b="1"/>
              <a:t>●</a:t>
            </a:r>
            <a:r>
              <a:rPr kumimoji="1" lang="en-US" altLang="ja-JP" sz="1600" b="1">
                <a:latin typeface="+mn-ea"/>
              </a:rPr>
              <a:t>bt110b.</a:t>
            </a:r>
            <a:r>
              <a:rPr kumimoji="1" lang="ja-JP" altLang="en-US" sz="1600" b="1">
                <a:latin typeface="+mn-ea"/>
              </a:rPr>
              <a:t>キャラ情報</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671260"/>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838691" cy="215444"/>
          </a:xfrm>
          <a:prstGeom prst="rect">
            <a:avLst/>
          </a:prstGeom>
          <a:noFill/>
        </p:spPr>
        <p:txBody>
          <a:bodyPr wrap="none" rtlCol="0">
            <a:spAutoFit/>
          </a:bodyPr>
          <a:lstStyle/>
          <a:p>
            <a:r>
              <a:rPr kumimoji="1" lang="en-US" altLang="ja-JP" sz="800"/>
              <a:t>02.</a:t>
            </a:r>
            <a:r>
              <a:rPr kumimoji="1" lang="ja-JP" altLang="en-US" sz="800"/>
              <a:t>キャラ名等</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489612"/>
            <a:ext cx="1103586" cy="215444"/>
          </a:xfrm>
          <a:prstGeom prst="rect">
            <a:avLst/>
          </a:prstGeom>
          <a:noFill/>
        </p:spPr>
        <p:txBody>
          <a:bodyPr wrap="square" rtlCol="0">
            <a:spAutoFit/>
          </a:bodyPr>
          <a:lstStyle/>
          <a:p>
            <a:r>
              <a:rPr kumimoji="1" lang="en-US" altLang="ja-JP" sz="800"/>
              <a:t>03.</a:t>
            </a:r>
            <a:r>
              <a:rPr kumimoji="1" lang="ja-JP" altLang="en-US" sz="800"/>
              <a:t>ステータス</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843835"/>
            <a:ext cx="736099" cy="215444"/>
          </a:xfrm>
          <a:prstGeom prst="rect">
            <a:avLst/>
          </a:prstGeom>
          <a:noFill/>
        </p:spPr>
        <p:txBody>
          <a:bodyPr wrap="none" rtlCol="0">
            <a:spAutoFit/>
          </a:bodyPr>
          <a:lstStyle/>
          <a:p>
            <a:r>
              <a:rPr kumimoji="1" lang="en-US" altLang="ja-JP" sz="800"/>
              <a:t>04.</a:t>
            </a:r>
            <a:r>
              <a:rPr kumimoji="1" lang="ja-JP" altLang="en-US" sz="800"/>
              <a:t>装備武器</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173721"/>
            <a:ext cx="941283" cy="215444"/>
          </a:xfrm>
          <a:prstGeom prst="rect">
            <a:avLst/>
          </a:prstGeom>
          <a:noFill/>
        </p:spPr>
        <p:txBody>
          <a:bodyPr wrap="none" rtlCol="0">
            <a:spAutoFit/>
          </a:bodyPr>
          <a:lstStyle/>
          <a:p>
            <a:r>
              <a:rPr kumimoji="1" lang="en-US" altLang="ja-JP" sz="800"/>
              <a:t>05.</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778982"/>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2" y="2202428"/>
            <a:ext cx="1021221"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7489" y="2597334"/>
            <a:ext cx="681324" cy="10772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273041"/>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2296292" y="2950587"/>
            <a:ext cx="562521" cy="97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005403" cy="246221"/>
          </a:xfrm>
          <a:prstGeom prst="rect">
            <a:avLst/>
          </a:prstGeom>
          <a:noFill/>
        </p:spPr>
        <p:txBody>
          <a:bodyPr wrap="none" rtlCol="0">
            <a:spAutoFit/>
          </a:bodyPr>
          <a:lstStyle/>
          <a:p>
            <a:r>
              <a:rPr kumimoji="1" lang="en-US" altLang="ja-JP" sz="1000" b="1"/>
              <a:t>02.</a:t>
            </a:r>
            <a:r>
              <a:rPr kumimoji="1" lang="ja-JP" altLang="en-US" sz="1000" b="1"/>
              <a:t>キャラ名等</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1851789" cy="246221"/>
          </a:xfrm>
          <a:prstGeom prst="rect">
            <a:avLst/>
          </a:prstGeom>
          <a:noFill/>
        </p:spPr>
        <p:txBody>
          <a:bodyPr wrap="none" rtlCol="0">
            <a:spAutoFit/>
          </a:bodyPr>
          <a:lstStyle/>
          <a:p>
            <a:r>
              <a:rPr kumimoji="1" lang="ja-JP" altLang="en-US" sz="1000"/>
              <a:t>キャラ名と兵科を表示する。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1005403" cy="246221"/>
          </a:xfrm>
          <a:prstGeom prst="rect">
            <a:avLst/>
          </a:prstGeom>
          <a:noFill/>
        </p:spPr>
        <p:txBody>
          <a:bodyPr wrap="none" rtlCol="0">
            <a:spAutoFit/>
          </a:bodyPr>
          <a:lstStyle/>
          <a:p>
            <a:r>
              <a:rPr kumimoji="1" lang="en-US" altLang="ja-JP" sz="1000" b="1"/>
              <a:t>03.</a:t>
            </a:r>
            <a:r>
              <a:rPr kumimoji="1" lang="ja-JP" altLang="en-US" sz="1000" b="1"/>
              <a:t>ステータス</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005951" cy="400110"/>
          </a:xfrm>
          <a:prstGeom prst="rect">
            <a:avLst/>
          </a:prstGeom>
          <a:noFill/>
        </p:spPr>
        <p:txBody>
          <a:bodyPr wrap="none" rtlCol="0">
            <a:spAutoFit/>
          </a:bodyPr>
          <a:lstStyle/>
          <a:p>
            <a:r>
              <a:rPr kumimoji="1" lang="en-US" altLang="ja-JP" sz="1000"/>
              <a:t>ATK</a:t>
            </a:r>
            <a:r>
              <a:rPr kumimoji="1" lang="ja-JP" altLang="en-US" sz="1000"/>
              <a:t>、</a:t>
            </a:r>
            <a:r>
              <a:rPr kumimoji="1" lang="en-US" altLang="ja-JP" sz="1000"/>
              <a:t>DEF</a:t>
            </a:r>
            <a:r>
              <a:rPr kumimoji="1" lang="ja-JP" altLang="en-US" sz="1000"/>
              <a:t>、</a:t>
            </a:r>
            <a:r>
              <a:rPr kumimoji="1" lang="en-US" altLang="ja-JP" sz="1000"/>
              <a:t>SPD</a:t>
            </a:r>
            <a:r>
              <a:rPr kumimoji="1" lang="ja-JP" altLang="en-US" sz="1000"/>
              <a:t>を表示する。</a:t>
            </a:r>
            <a:endParaRPr kumimoji="1" lang="en-US" altLang="ja-JP" sz="1000"/>
          </a:p>
          <a:p>
            <a:r>
              <a:rPr kumimoji="1" lang="ja-JP" altLang="en-US" sz="1000"/>
              <a:t>ここでは武器、カード等の修正込みの値となる。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2720724"/>
            <a:ext cx="877163" cy="246221"/>
          </a:xfrm>
          <a:prstGeom prst="rect">
            <a:avLst/>
          </a:prstGeom>
          <a:noFill/>
        </p:spPr>
        <p:txBody>
          <a:bodyPr wrap="none" rtlCol="0">
            <a:spAutoFit/>
          </a:bodyPr>
          <a:lstStyle/>
          <a:p>
            <a:r>
              <a:rPr kumimoji="1" lang="en-US" altLang="ja-JP" sz="1000" b="1"/>
              <a:t>04.</a:t>
            </a:r>
            <a:r>
              <a:rPr kumimoji="1" lang="ja-JP" altLang="en-US" sz="1000" b="1"/>
              <a:t>装備武器</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2996254"/>
            <a:ext cx="2877711" cy="400110"/>
          </a:xfrm>
          <a:prstGeom prst="rect">
            <a:avLst/>
          </a:prstGeom>
          <a:noFill/>
        </p:spPr>
        <p:txBody>
          <a:bodyPr wrap="none" rtlCol="0">
            <a:spAutoFit/>
          </a:bodyPr>
          <a:lstStyle/>
          <a:p>
            <a:r>
              <a:rPr kumimoji="1" lang="ja-JP" altLang="en-US" sz="1000"/>
              <a:t>装備している武器の武器種アイコンと武器名を</a:t>
            </a:r>
            <a:endParaRPr kumimoji="1" lang="en-US" altLang="ja-JP" sz="1000"/>
          </a:p>
          <a:p>
            <a:r>
              <a:rPr kumimoji="1" lang="ja-JP" altLang="en-US" sz="1000"/>
              <a:t>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3491667"/>
            <a:ext cx="1133644" cy="246221"/>
          </a:xfrm>
          <a:prstGeom prst="rect">
            <a:avLst/>
          </a:prstGeom>
          <a:noFill/>
        </p:spPr>
        <p:txBody>
          <a:bodyPr wrap="none" rtlCol="0">
            <a:spAutoFit/>
          </a:bodyPr>
          <a:lstStyle/>
          <a:p>
            <a:r>
              <a:rPr kumimoji="1" lang="en-US" altLang="ja-JP" sz="1000" b="1"/>
              <a:t>05.</a:t>
            </a:r>
            <a:r>
              <a:rPr kumimoji="1" lang="ja-JP" altLang="en-US" sz="1000" b="1"/>
              <a:t>とじるボタン</a:t>
            </a:r>
          </a:p>
        </p:txBody>
      </p:sp>
      <p:sp>
        <p:nvSpPr>
          <p:cNvPr id="50" name="テキスト ボックス 49">
            <a:extLst>
              <a:ext uri="{FF2B5EF4-FFF2-40B4-BE49-F238E27FC236}">
                <a16:creationId xmlns:a16="http://schemas.microsoft.com/office/drawing/2014/main" id="{22C71DB6-D4EE-4E6A-B2B0-5E55F927C2C8}"/>
              </a:ext>
            </a:extLst>
          </p:cNvPr>
          <p:cNvSpPr txBox="1"/>
          <p:nvPr/>
        </p:nvSpPr>
        <p:spPr>
          <a:xfrm>
            <a:off x="4372303" y="3767197"/>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2724040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オブジェクト 1">
            <a:extLst>
              <a:ext uri="{FF2B5EF4-FFF2-40B4-BE49-F238E27FC236}">
                <a16:creationId xmlns:a16="http://schemas.microsoft.com/office/drawing/2014/main" id="{B6CB6453-2FCD-4510-98D6-39D165BC0A0B}"/>
              </a:ext>
            </a:extLst>
          </p:cNvPr>
          <p:cNvGraphicFramePr>
            <a:graphicFrameLocks noChangeAspect="1"/>
          </p:cNvGraphicFramePr>
          <p:nvPr>
            <p:extLst>
              <p:ext uri="{D42A27DB-BD31-4B8C-83A1-F6EECF244321}">
                <p14:modId xmlns:p14="http://schemas.microsoft.com/office/powerpoint/2010/main" val="3861077837"/>
              </p:ext>
            </p:extLst>
          </p:nvPr>
        </p:nvGraphicFramePr>
        <p:xfrm>
          <a:off x="529720" y="1076476"/>
          <a:ext cx="2091049" cy="3703388"/>
        </p:xfrm>
        <a:graphic>
          <a:graphicData uri="http://schemas.openxmlformats.org/presentationml/2006/ole">
            <mc:AlternateContent xmlns:mc="http://schemas.openxmlformats.org/markup-compatibility/2006">
              <mc:Choice xmlns:v="urn:schemas-microsoft-com:vml" Requires="v">
                <p:oleObj spid="_x0000_s5123" r:id="rId3" imgW="3390120" imgH="6006240" progId="">
                  <p:embed/>
                </p:oleObj>
              </mc:Choice>
              <mc:Fallback>
                <p:oleObj r:id="rId3" imgW="3390120" imgH="6006240" progId="">
                  <p:embed/>
                  <p:pic>
                    <p:nvPicPr>
                      <p:cNvPr id="2" name="オブジェクト 1">
                        <a:extLst>
                          <a:ext uri="{FF2B5EF4-FFF2-40B4-BE49-F238E27FC236}">
                            <a16:creationId xmlns:a16="http://schemas.microsoft.com/office/drawing/2014/main" id="{B6CB6453-2FCD-4510-98D6-39D165BC0A0B}"/>
                          </a:ext>
                        </a:extLst>
                      </p:cNvPr>
                      <p:cNvPicPr/>
                      <p:nvPr/>
                    </p:nvPicPr>
                    <p:blipFill>
                      <a:blip r:embed="rId4"/>
                      <a:stretch>
                        <a:fillRect/>
                      </a:stretch>
                    </p:blipFill>
                    <p:spPr>
                      <a:xfrm>
                        <a:off x="529720" y="1076476"/>
                        <a:ext cx="2091049" cy="3703388"/>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736920" cy="338554"/>
          </a:xfrm>
          <a:prstGeom prst="rect">
            <a:avLst/>
          </a:prstGeom>
          <a:noFill/>
        </p:spPr>
        <p:txBody>
          <a:bodyPr wrap="none" rtlCol="0">
            <a:spAutoFit/>
          </a:bodyPr>
          <a:lstStyle/>
          <a:p>
            <a:r>
              <a:rPr kumimoji="1" lang="ja-JP" altLang="en-US" sz="1600" b="1"/>
              <a:t>●</a:t>
            </a:r>
            <a:r>
              <a:rPr kumimoji="1" lang="en-US" altLang="ja-JP" sz="1600" b="1">
                <a:latin typeface="+mn-ea"/>
              </a:rPr>
              <a:t>bt110c.</a:t>
            </a:r>
            <a:r>
              <a:rPr kumimoji="1" lang="ja-JP" altLang="en-US" sz="1600" b="1">
                <a:latin typeface="+mn-ea"/>
              </a:rPr>
              <a:t>選択中</a:t>
            </a:r>
            <a:r>
              <a:rPr kumimoji="1" lang="en-US" altLang="ja-JP" sz="1600" b="1">
                <a:latin typeface="+mn-ea"/>
              </a:rPr>
              <a:t>TR</a:t>
            </a:r>
            <a:r>
              <a:rPr kumimoji="1" lang="ja-JP" altLang="en-US" sz="1600" b="1">
                <a:latin typeface="+mn-ea"/>
              </a:rPr>
              <a:t>情報</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108427"/>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506566"/>
            <a:ext cx="736099" cy="215444"/>
          </a:xfrm>
          <a:prstGeom prst="rect">
            <a:avLst/>
          </a:prstGeom>
          <a:noFill/>
        </p:spPr>
        <p:txBody>
          <a:bodyPr wrap="none" rtlCol="0">
            <a:spAutoFit/>
          </a:bodyPr>
          <a:lstStyle/>
          <a:p>
            <a:r>
              <a:rPr kumimoji="1" lang="en-US" altLang="ja-JP" sz="800"/>
              <a:t>02.</a:t>
            </a:r>
            <a:r>
              <a:rPr kumimoji="1" lang="ja-JP" altLang="en-US" sz="800"/>
              <a:t>カード名</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794814"/>
            <a:ext cx="1103586" cy="215444"/>
          </a:xfrm>
          <a:prstGeom prst="rect">
            <a:avLst/>
          </a:prstGeom>
          <a:noFill/>
        </p:spPr>
        <p:txBody>
          <a:bodyPr wrap="square" rtlCol="0">
            <a:spAutoFit/>
          </a:bodyPr>
          <a:lstStyle/>
          <a:p>
            <a:r>
              <a:rPr kumimoji="1" lang="en-US" altLang="ja-JP" sz="800"/>
              <a:t>03.</a:t>
            </a:r>
            <a:r>
              <a:rPr kumimoji="1" lang="ja-JP" altLang="en-US" sz="800"/>
              <a:t>ステータス</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030235"/>
            <a:ext cx="633507" cy="215444"/>
          </a:xfrm>
          <a:prstGeom prst="rect">
            <a:avLst/>
          </a:prstGeom>
          <a:noFill/>
        </p:spPr>
        <p:txBody>
          <a:bodyPr wrap="none" rtlCol="0">
            <a:spAutoFit/>
          </a:bodyPr>
          <a:lstStyle/>
          <a:p>
            <a:r>
              <a:rPr kumimoji="1" lang="en-US" altLang="ja-JP" sz="800"/>
              <a:t>04.</a:t>
            </a:r>
            <a:r>
              <a:rPr kumimoji="1" lang="ja-JP" altLang="en-US" sz="800"/>
              <a:t>タイプ</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2297443"/>
            <a:ext cx="841897" cy="215444"/>
          </a:xfrm>
          <a:prstGeom prst="rect">
            <a:avLst/>
          </a:prstGeom>
          <a:noFill/>
        </p:spPr>
        <p:txBody>
          <a:bodyPr wrap="none" rtlCol="0">
            <a:spAutoFit/>
          </a:bodyPr>
          <a:lstStyle/>
          <a:p>
            <a:r>
              <a:rPr kumimoji="1" lang="en-US" altLang="ja-JP" sz="800"/>
              <a:t>05.TR</a:t>
            </a:r>
            <a:r>
              <a:rPr kumimoji="1" lang="ja-JP" altLang="en-US" sz="800"/>
              <a:t>スキル名</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216149"/>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3" y="1614288"/>
            <a:ext cx="1021220"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7489" y="1902536"/>
            <a:ext cx="681324" cy="10772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2338755" y="2297443"/>
            <a:ext cx="520058" cy="10772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081455" y="2137957"/>
            <a:ext cx="1777358" cy="8240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877163" cy="246221"/>
          </a:xfrm>
          <a:prstGeom prst="rect">
            <a:avLst/>
          </a:prstGeom>
          <a:noFill/>
        </p:spPr>
        <p:txBody>
          <a:bodyPr wrap="none" rtlCol="0">
            <a:spAutoFit/>
          </a:bodyPr>
          <a:lstStyle/>
          <a:p>
            <a:r>
              <a:rPr kumimoji="1" lang="en-US" altLang="ja-JP" sz="1000" b="1"/>
              <a:t>02.</a:t>
            </a:r>
            <a:r>
              <a:rPr kumimoji="1" lang="ja-JP" altLang="en-US" sz="1000" b="1"/>
              <a:t>カード名</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364750" cy="246221"/>
          </a:xfrm>
          <a:prstGeom prst="rect">
            <a:avLst/>
          </a:prstGeom>
          <a:noFill/>
        </p:spPr>
        <p:txBody>
          <a:bodyPr wrap="none" rtlCol="0">
            <a:spAutoFit/>
          </a:bodyPr>
          <a:lstStyle/>
          <a:p>
            <a:r>
              <a:rPr kumimoji="1" lang="ja-JP" altLang="en-US" sz="1000"/>
              <a:t>属性アイコンとカード名を表示する。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1005403" cy="246221"/>
          </a:xfrm>
          <a:prstGeom prst="rect">
            <a:avLst/>
          </a:prstGeom>
          <a:noFill/>
        </p:spPr>
        <p:txBody>
          <a:bodyPr wrap="none" rtlCol="0">
            <a:spAutoFit/>
          </a:bodyPr>
          <a:lstStyle/>
          <a:p>
            <a:r>
              <a:rPr kumimoji="1" lang="en-US" altLang="ja-JP" sz="1000" b="1"/>
              <a:t>03.</a:t>
            </a:r>
            <a:r>
              <a:rPr kumimoji="1" lang="ja-JP" altLang="en-US" sz="1000" b="1"/>
              <a:t>ステータス</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2108269" cy="246221"/>
          </a:xfrm>
          <a:prstGeom prst="rect">
            <a:avLst/>
          </a:prstGeom>
          <a:noFill/>
        </p:spPr>
        <p:txBody>
          <a:bodyPr wrap="none" rtlCol="0">
            <a:spAutoFit/>
          </a:bodyPr>
          <a:lstStyle/>
          <a:p>
            <a:r>
              <a:rPr kumimoji="1" lang="ja-JP" altLang="en-US" sz="1000"/>
              <a:t>カードのパラメータを表示する。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3190024"/>
            <a:ext cx="1005403" cy="246221"/>
          </a:xfrm>
          <a:prstGeom prst="rect">
            <a:avLst/>
          </a:prstGeom>
          <a:noFill/>
        </p:spPr>
        <p:txBody>
          <a:bodyPr wrap="none" rtlCol="0">
            <a:spAutoFit/>
          </a:bodyPr>
          <a:lstStyle/>
          <a:p>
            <a:r>
              <a:rPr kumimoji="1" lang="en-US" altLang="ja-JP" sz="1000" b="1"/>
              <a:t>05.TR</a:t>
            </a:r>
            <a:r>
              <a:rPr kumimoji="1" lang="ja-JP" altLang="en-US" sz="1000" b="1"/>
              <a:t>スキル名</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3465554"/>
            <a:ext cx="3903633" cy="400110"/>
          </a:xfrm>
          <a:prstGeom prst="rect">
            <a:avLst/>
          </a:prstGeom>
          <a:noFill/>
        </p:spPr>
        <p:txBody>
          <a:bodyPr wrap="none" rtlCol="0">
            <a:spAutoFit/>
          </a:bodyPr>
          <a:lstStyle/>
          <a:p>
            <a:r>
              <a:rPr kumimoji="1" lang="en-US" altLang="ja-JP" sz="1000"/>
              <a:t>TR</a:t>
            </a:r>
            <a:r>
              <a:rPr kumimoji="1" lang="ja-JP" altLang="en-US" sz="1000"/>
              <a:t>スキルの属性アイコンと名前を表示する。</a:t>
            </a:r>
            <a:endParaRPr kumimoji="1" lang="en-US" altLang="ja-JP" sz="1000"/>
          </a:p>
          <a:p>
            <a:r>
              <a:rPr kumimoji="1" lang="ja-JP" altLang="en-US" sz="1000"/>
              <a:t>（属性アイコンはカードアイコンと同じだからいらないかも</a:t>
            </a:r>
            <a:r>
              <a:rPr kumimoji="1" lang="en-US" altLang="ja-JP" sz="1000"/>
              <a:t>…</a:t>
            </a:r>
            <a:r>
              <a:rPr kumimoji="1" lang="ja-JP" altLang="en-US" sz="1000"/>
              <a:t>）</a:t>
            </a:r>
            <a:endParaRPr kumimoji="1" lang="en-US" altLang="ja-JP" sz="1000"/>
          </a:p>
        </p:txBody>
      </p:sp>
      <p:sp>
        <p:nvSpPr>
          <p:cNvPr id="31" name="テキスト ボックス 30">
            <a:extLst>
              <a:ext uri="{FF2B5EF4-FFF2-40B4-BE49-F238E27FC236}">
                <a16:creationId xmlns:a16="http://schemas.microsoft.com/office/drawing/2014/main" id="{3EE3CC6E-38D2-47E3-90EE-672338C39DC8}"/>
              </a:ext>
            </a:extLst>
          </p:cNvPr>
          <p:cNvSpPr txBox="1"/>
          <p:nvPr/>
        </p:nvSpPr>
        <p:spPr>
          <a:xfrm>
            <a:off x="2853068" y="2578735"/>
            <a:ext cx="941283" cy="215444"/>
          </a:xfrm>
          <a:prstGeom prst="rect">
            <a:avLst/>
          </a:prstGeom>
          <a:noFill/>
        </p:spPr>
        <p:txBody>
          <a:bodyPr wrap="none" rtlCol="0">
            <a:spAutoFit/>
          </a:bodyPr>
          <a:lstStyle/>
          <a:p>
            <a:r>
              <a:rPr kumimoji="1" lang="en-US" altLang="ja-JP" sz="800"/>
              <a:t>06.</a:t>
            </a:r>
            <a:r>
              <a:rPr kumimoji="1" lang="ja-JP" altLang="en-US" sz="800"/>
              <a:t>追加効果説明</a:t>
            </a:r>
          </a:p>
        </p:txBody>
      </p:sp>
      <p:cxnSp>
        <p:nvCxnSpPr>
          <p:cNvPr id="32" name="直線コネクタ 31">
            <a:extLst>
              <a:ext uri="{FF2B5EF4-FFF2-40B4-BE49-F238E27FC236}">
                <a16:creationId xmlns:a16="http://schemas.microsoft.com/office/drawing/2014/main" id="{336ACE3C-D208-48C6-8239-8C14AB85C2E6}"/>
              </a:ext>
            </a:extLst>
          </p:cNvPr>
          <p:cNvCxnSpPr>
            <a:cxnSpLocks/>
            <a:stCxn id="31" idx="1"/>
          </p:cNvCxnSpPr>
          <p:nvPr/>
        </p:nvCxnSpPr>
        <p:spPr>
          <a:xfrm flipH="1" flipV="1">
            <a:off x="2309810" y="2507549"/>
            <a:ext cx="543258" cy="1789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5323C5E1-C392-41EB-B891-EED49A0BCAD1}"/>
              </a:ext>
            </a:extLst>
          </p:cNvPr>
          <p:cNvSpPr txBox="1"/>
          <p:nvPr/>
        </p:nvSpPr>
        <p:spPr>
          <a:xfrm>
            <a:off x="2759427" y="2922181"/>
            <a:ext cx="1043876" cy="215444"/>
          </a:xfrm>
          <a:prstGeom prst="rect">
            <a:avLst/>
          </a:prstGeom>
          <a:noFill/>
        </p:spPr>
        <p:txBody>
          <a:bodyPr wrap="none" rtlCol="0">
            <a:spAutoFit/>
          </a:bodyPr>
          <a:lstStyle/>
          <a:p>
            <a:r>
              <a:rPr kumimoji="1" lang="en-US" altLang="ja-JP" sz="800"/>
              <a:t>06.</a:t>
            </a:r>
            <a:r>
              <a:rPr kumimoji="1" lang="ja-JP" altLang="en-US" sz="800"/>
              <a:t>リーダー効果欄</a:t>
            </a:r>
          </a:p>
        </p:txBody>
      </p:sp>
      <p:cxnSp>
        <p:nvCxnSpPr>
          <p:cNvPr id="37" name="直線コネクタ 36">
            <a:extLst>
              <a:ext uri="{FF2B5EF4-FFF2-40B4-BE49-F238E27FC236}">
                <a16:creationId xmlns:a16="http://schemas.microsoft.com/office/drawing/2014/main" id="{7791D4EA-1C5C-43C9-923A-C29B69FF56EA}"/>
              </a:ext>
            </a:extLst>
          </p:cNvPr>
          <p:cNvCxnSpPr>
            <a:cxnSpLocks/>
            <a:stCxn id="35" idx="1"/>
          </p:cNvCxnSpPr>
          <p:nvPr/>
        </p:nvCxnSpPr>
        <p:spPr>
          <a:xfrm flipH="1" flipV="1">
            <a:off x="2177489" y="2987414"/>
            <a:ext cx="581938" cy="4248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75992917-E2E9-421E-994C-44F66CC1EEB1}"/>
              </a:ext>
            </a:extLst>
          </p:cNvPr>
          <p:cNvSpPr txBox="1"/>
          <p:nvPr/>
        </p:nvSpPr>
        <p:spPr>
          <a:xfrm>
            <a:off x="2750475" y="3453508"/>
            <a:ext cx="941283" cy="215444"/>
          </a:xfrm>
          <a:prstGeom prst="rect">
            <a:avLst/>
          </a:prstGeom>
          <a:noFill/>
        </p:spPr>
        <p:txBody>
          <a:bodyPr wrap="none" rtlCol="0">
            <a:spAutoFit/>
          </a:bodyPr>
          <a:lstStyle/>
          <a:p>
            <a:r>
              <a:rPr kumimoji="1" lang="en-US" altLang="ja-JP" sz="800"/>
              <a:t>07.</a:t>
            </a:r>
            <a:r>
              <a:rPr kumimoji="1" lang="ja-JP" altLang="en-US" sz="800"/>
              <a:t>バトル効果欄</a:t>
            </a:r>
          </a:p>
        </p:txBody>
      </p:sp>
      <p:cxnSp>
        <p:nvCxnSpPr>
          <p:cNvPr id="46" name="直線コネクタ 45">
            <a:extLst>
              <a:ext uri="{FF2B5EF4-FFF2-40B4-BE49-F238E27FC236}">
                <a16:creationId xmlns:a16="http://schemas.microsoft.com/office/drawing/2014/main" id="{54A6F221-29C4-4B7F-8311-73CD22F08234}"/>
              </a:ext>
            </a:extLst>
          </p:cNvPr>
          <p:cNvCxnSpPr>
            <a:cxnSpLocks/>
            <a:stCxn id="45" idx="1"/>
          </p:cNvCxnSpPr>
          <p:nvPr/>
        </p:nvCxnSpPr>
        <p:spPr>
          <a:xfrm flipH="1" flipV="1">
            <a:off x="2168537" y="3518742"/>
            <a:ext cx="581938" cy="4248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754BA11F-A896-4113-A66D-22DAD099D5D5}"/>
              </a:ext>
            </a:extLst>
          </p:cNvPr>
          <p:cNvSpPr txBox="1"/>
          <p:nvPr/>
        </p:nvSpPr>
        <p:spPr>
          <a:xfrm>
            <a:off x="2731749" y="3846058"/>
            <a:ext cx="941283" cy="215444"/>
          </a:xfrm>
          <a:prstGeom prst="rect">
            <a:avLst/>
          </a:prstGeom>
          <a:noFill/>
        </p:spPr>
        <p:txBody>
          <a:bodyPr wrap="square" rtlCol="0">
            <a:spAutoFit/>
          </a:bodyPr>
          <a:lstStyle/>
          <a:p>
            <a:r>
              <a:rPr kumimoji="1" lang="en-US" altLang="ja-JP" sz="800"/>
              <a:t>08.</a:t>
            </a:r>
            <a:r>
              <a:rPr kumimoji="1" lang="ja-JP" altLang="en-US" sz="800"/>
              <a:t>とじるボタン</a:t>
            </a:r>
          </a:p>
        </p:txBody>
      </p:sp>
      <p:cxnSp>
        <p:nvCxnSpPr>
          <p:cNvPr id="48" name="直線コネクタ 47">
            <a:extLst>
              <a:ext uri="{FF2B5EF4-FFF2-40B4-BE49-F238E27FC236}">
                <a16:creationId xmlns:a16="http://schemas.microsoft.com/office/drawing/2014/main" id="{F5777DD3-6CD0-408F-AE19-91F699690DE7}"/>
              </a:ext>
            </a:extLst>
          </p:cNvPr>
          <p:cNvCxnSpPr>
            <a:cxnSpLocks/>
            <a:stCxn id="47" idx="1"/>
          </p:cNvCxnSpPr>
          <p:nvPr/>
        </p:nvCxnSpPr>
        <p:spPr>
          <a:xfrm flipH="1" flipV="1">
            <a:off x="1837593" y="3811267"/>
            <a:ext cx="894156" cy="1425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9A9E864A-FA87-447E-AA60-4416DA30B158}"/>
              </a:ext>
            </a:extLst>
          </p:cNvPr>
          <p:cNvSpPr txBox="1"/>
          <p:nvPr/>
        </p:nvSpPr>
        <p:spPr>
          <a:xfrm>
            <a:off x="4240924" y="2572078"/>
            <a:ext cx="748923" cy="246221"/>
          </a:xfrm>
          <a:prstGeom prst="rect">
            <a:avLst/>
          </a:prstGeom>
          <a:noFill/>
        </p:spPr>
        <p:txBody>
          <a:bodyPr wrap="none" rtlCol="0">
            <a:spAutoFit/>
          </a:bodyPr>
          <a:lstStyle/>
          <a:p>
            <a:r>
              <a:rPr kumimoji="1" lang="en-US" altLang="ja-JP" sz="1000" b="1"/>
              <a:t>04.</a:t>
            </a:r>
            <a:r>
              <a:rPr kumimoji="1" lang="ja-JP" altLang="en-US" sz="1000" b="1"/>
              <a:t>タイプ</a:t>
            </a:r>
          </a:p>
        </p:txBody>
      </p:sp>
      <p:sp>
        <p:nvSpPr>
          <p:cNvPr id="50" name="テキスト ボックス 49">
            <a:extLst>
              <a:ext uri="{FF2B5EF4-FFF2-40B4-BE49-F238E27FC236}">
                <a16:creationId xmlns:a16="http://schemas.microsoft.com/office/drawing/2014/main" id="{D05D8639-75BB-4DC3-A31D-22DE367B5BE3}"/>
              </a:ext>
            </a:extLst>
          </p:cNvPr>
          <p:cNvSpPr txBox="1"/>
          <p:nvPr/>
        </p:nvSpPr>
        <p:spPr>
          <a:xfrm>
            <a:off x="4372303" y="2847608"/>
            <a:ext cx="1980029" cy="246221"/>
          </a:xfrm>
          <a:prstGeom prst="rect">
            <a:avLst/>
          </a:prstGeom>
          <a:noFill/>
        </p:spPr>
        <p:txBody>
          <a:bodyPr wrap="none" rtlCol="0">
            <a:spAutoFit/>
          </a:bodyPr>
          <a:lstStyle/>
          <a:p>
            <a:r>
              <a:rPr kumimoji="1" lang="ja-JP" altLang="en-US" sz="1000"/>
              <a:t>攻撃か回復かの２択のタイプ。</a:t>
            </a:r>
            <a:endParaRPr kumimoji="1" lang="en-US" altLang="ja-JP" sz="1000"/>
          </a:p>
        </p:txBody>
      </p:sp>
      <p:sp>
        <p:nvSpPr>
          <p:cNvPr id="51" name="テキスト ボックス 50">
            <a:extLst>
              <a:ext uri="{FF2B5EF4-FFF2-40B4-BE49-F238E27FC236}">
                <a16:creationId xmlns:a16="http://schemas.microsoft.com/office/drawing/2014/main" id="{44D21D64-99DA-49D3-BBC5-E53A13E66E5A}"/>
              </a:ext>
            </a:extLst>
          </p:cNvPr>
          <p:cNvSpPr txBox="1"/>
          <p:nvPr/>
        </p:nvSpPr>
        <p:spPr>
          <a:xfrm>
            <a:off x="4240924" y="3964740"/>
            <a:ext cx="1261884" cy="246221"/>
          </a:xfrm>
          <a:prstGeom prst="rect">
            <a:avLst/>
          </a:prstGeom>
          <a:noFill/>
        </p:spPr>
        <p:txBody>
          <a:bodyPr wrap="none" rtlCol="0">
            <a:spAutoFit/>
          </a:bodyPr>
          <a:lstStyle/>
          <a:p>
            <a:r>
              <a:rPr kumimoji="1" lang="en-US" altLang="ja-JP" sz="1000" b="1"/>
              <a:t>06.</a:t>
            </a:r>
            <a:r>
              <a:rPr kumimoji="1" lang="ja-JP" altLang="en-US" sz="1000" b="1"/>
              <a:t>リーダー効果欄</a:t>
            </a:r>
          </a:p>
        </p:txBody>
      </p:sp>
      <p:sp>
        <p:nvSpPr>
          <p:cNvPr id="52" name="テキスト ボックス 51">
            <a:extLst>
              <a:ext uri="{FF2B5EF4-FFF2-40B4-BE49-F238E27FC236}">
                <a16:creationId xmlns:a16="http://schemas.microsoft.com/office/drawing/2014/main" id="{0710E527-C3A7-4DEE-8C36-88FF25592E4F}"/>
              </a:ext>
            </a:extLst>
          </p:cNvPr>
          <p:cNvSpPr txBox="1"/>
          <p:nvPr/>
        </p:nvSpPr>
        <p:spPr>
          <a:xfrm>
            <a:off x="4372303" y="4240270"/>
            <a:ext cx="3134191" cy="553998"/>
          </a:xfrm>
          <a:prstGeom prst="rect">
            <a:avLst/>
          </a:prstGeom>
          <a:noFill/>
        </p:spPr>
        <p:txBody>
          <a:bodyPr wrap="none" rtlCol="0">
            <a:spAutoFit/>
          </a:bodyPr>
          <a:lstStyle/>
          <a:p>
            <a:r>
              <a:rPr kumimoji="1" lang="ja-JP" altLang="en-US" sz="1000"/>
              <a:t>リーダー効果自体を表すアイコンに、</a:t>
            </a:r>
            <a:endParaRPr kumimoji="1" lang="en-US" altLang="ja-JP" sz="1000"/>
          </a:p>
          <a:p>
            <a:r>
              <a:rPr kumimoji="1" lang="ja-JP" altLang="en-US" sz="1000"/>
              <a:t>リーダー効果の効果種アイコンとリーダー効果名。</a:t>
            </a:r>
            <a:endParaRPr kumimoji="1" lang="en-US" altLang="ja-JP" sz="1000"/>
          </a:p>
          <a:p>
            <a:r>
              <a:rPr kumimoji="1" lang="ja-JP" altLang="en-US" sz="1000"/>
              <a:t>その下に効果の説明を表示する。</a:t>
            </a:r>
            <a:endParaRPr kumimoji="1" lang="en-US" altLang="ja-JP" sz="1000"/>
          </a:p>
        </p:txBody>
      </p:sp>
      <p:sp>
        <p:nvSpPr>
          <p:cNvPr id="53" name="テキスト ボックス 52">
            <a:extLst>
              <a:ext uri="{FF2B5EF4-FFF2-40B4-BE49-F238E27FC236}">
                <a16:creationId xmlns:a16="http://schemas.microsoft.com/office/drawing/2014/main" id="{D5DDD9A8-23A2-4DE2-9F61-479D16DA4318}"/>
              </a:ext>
            </a:extLst>
          </p:cNvPr>
          <p:cNvSpPr txBox="1"/>
          <p:nvPr/>
        </p:nvSpPr>
        <p:spPr>
          <a:xfrm>
            <a:off x="4240924" y="4890938"/>
            <a:ext cx="1133644" cy="246221"/>
          </a:xfrm>
          <a:prstGeom prst="rect">
            <a:avLst/>
          </a:prstGeom>
          <a:noFill/>
        </p:spPr>
        <p:txBody>
          <a:bodyPr wrap="none" rtlCol="0">
            <a:spAutoFit/>
          </a:bodyPr>
          <a:lstStyle/>
          <a:p>
            <a:r>
              <a:rPr kumimoji="1" lang="en-US" altLang="ja-JP" sz="1000" b="1"/>
              <a:t>07.</a:t>
            </a:r>
            <a:r>
              <a:rPr kumimoji="1" lang="ja-JP" altLang="en-US" sz="1000" b="1"/>
              <a:t>バトル効果欄</a:t>
            </a:r>
          </a:p>
        </p:txBody>
      </p:sp>
      <p:sp>
        <p:nvSpPr>
          <p:cNvPr id="54" name="テキスト ボックス 53">
            <a:extLst>
              <a:ext uri="{FF2B5EF4-FFF2-40B4-BE49-F238E27FC236}">
                <a16:creationId xmlns:a16="http://schemas.microsoft.com/office/drawing/2014/main" id="{52919B0C-E634-42B5-A608-1766E3003936}"/>
              </a:ext>
            </a:extLst>
          </p:cNvPr>
          <p:cNvSpPr txBox="1"/>
          <p:nvPr/>
        </p:nvSpPr>
        <p:spPr>
          <a:xfrm>
            <a:off x="4372303" y="5166468"/>
            <a:ext cx="2877711" cy="400110"/>
          </a:xfrm>
          <a:prstGeom prst="rect">
            <a:avLst/>
          </a:prstGeom>
          <a:noFill/>
        </p:spPr>
        <p:txBody>
          <a:bodyPr wrap="none" rtlCol="0">
            <a:spAutoFit/>
          </a:bodyPr>
          <a:lstStyle/>
          <a:p>
            <a:r>
              <a:rPr kumimoji="1" lang="ja-JP" altLang="en-US" sz="1000"/>
              <a:t>バトル効果の効果種アイコンとバトル効果名。</a:t>
            </a:r>
            <a:endParaRPr kumimoji="1" lang="en-US" altLang="ja-JP" sz="1000"/>
          </a:p>
          <a:p>
            <a:r>
              <a:rPr kumimoji="1" lang="ja-JP" altLang="en-US" sz="1000"/>
              <a:t>その下に効果の説明を表示する。</a:t>
            </a:r>
            <a:endParaRPr kumimoji="1" lang="en-US" altLang="ja-JP" sz="1000"/>
          </a:p>
        </p:txBody>
      </p:sp>
      <p:sp>
        <p:nvSpPr>
          <p:cNvPr id="55" name="テキスト ボックス 54">
            <a:extLst>
              <a:ext uri="{FF2B5EF4-FFF2-40B4-BE49-F238E27FC236}">
                <a16:creationId xmlns:a16="http://schemas.microsoft.com/office/drawing/2014/main" id="{B5CE1BC8-850B-4601-9C07-465A4B0CFAA2}"/>
              </a:ext>
            </a:extLst>
          </p:cNvPr>
          <p:cNvSpPr txBox="1"/>
          <p:nvPr/>
        </p:nvSpPr>
        <p:spPr>
          <a:xfrm>
            <a:off x="4296146" y="5663345"/>
            <a:ext cx="1133644" cy="246221"/>
          </a:xfrm>
          <a:prstGeom prst="rect">
            <a:avLst/>
          </a:prstGeom>
          <a:noFill/>
        </p:spPr>
        <p:txBody>
          <a:bodyPr wrap="none" rtlCol="0">
            <a:spAutoFit/>
          </a:bodyPr>
          <a:lstStyle/>
          <a:p>
            <a:r>
              <a:rPr kumimoji="1" lang="en-US" altLang="ja-JP" sz="1000" b="1"/>
              <a:t>08.</a:t>
            </a:r>
            <a:r>
              <a:rPr kumimoji="1" lang="ja-JP" altLang="en-US" sz="1000" b="1"/>
              <a:t>とじるボタン</a:t>
            </a:r>
          </a:p>
        </p:txBody>
      </p:sp>
      <p:sp>
        <p:nvSpPr>
          <p:cNvPr id="56" name="テキスト ボックス 55">
            <a:extLst>
              <a:ext uri="{FF2B5EF4-FFF2-40B4-BE49-F238E27FC236}">
                <a16:creationId xmlns:a16="http://schemas.microsoft.com/office/drawing/2014/main" id="{2EB1D37F-EAC7-47FE-AE33-15675D88CC91}"/>
              </a:ext>
            </a:extLst>
          </p:cNvPr>
          <p:cNvSpPr txBox="1"/>
          <p:nvPr/>
        </p:nvSpPr>
        <p:spPr>
          <a:xfrm>
            <a:off x="4427525" y="5938875"/>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1589705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extLst>
              <p:ext uri="{D42A27DB-BD31-4B8C-83A1-F6EECF244321}">
                <p14:modId xmlns:p14="http://schemas.microsoft.com/office/powerpoint/2010/main" val="342772386"/>
              </p:ext>
            </p:extLst>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6147"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539752" cy="338554"/>
          </a:xfrm>
          <a:prstGeom prst="rect">
            <a:avLst/>
          </a:prstGeom>
          <a:noFill/>
        </p:spPr>
        <p:txBody>
          <a:bodyPr wrap="none" rtlCol="0">
            <a:spAutoFit/>
          </a:bodyPr>
          <a:lstStyle/>
          <a:p>
            <a:r>
              <a:rPr kumimoji="1" lang="ja-JP" altLang="en-US" sz="1600" b="1"/>
              <a:t>●</a:t>
            </a:r>
            <a:r>
              <a:rPr kumimoji="1" lang="en-US" altLang="ja-JP" sz="1600" b="1">
                <a:latin typeface="+mn-ea"/>
              </a:rPr>
              <a:t>bt120.</a:t>
            </a:r>
            <a:r>
              <a:rPr kumimoji="1" lang="ja-JP" altLang="en-US" sz="1600" b="1">
                <a:latin typeface="+mn-ea"/>
              </a:rPr>
              <a:t>部位選択画面</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418065"/>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693595"/>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559657"/>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1835187"/>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282225"/>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557755"/>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4833220"/>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108750"/>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577341"/>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3852871"/>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Tree>
    <p:extLst>
      <p:ext uri="{BB962C8B-B14F-4D97-AF65-F5344CB8AC3E}">
        <p14:creationId xmlns:p14="http://schemas.microsoft.com/office/powerpoint/2010/main" val="733912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1709686" y="2430602"/>
            <a:ext cx="5724644" cy="1261884"/>
          </a:xfrm>
          <a:prstGeom prst="rect">
            <a:avLst/>
          </a:prstGeom>
          <a:noFill/>
        </p:spPr>
        <p:txBody>
          <a:bodyPr wrap="none" rtlCol="0">
            <a:spAutoFit/>
          </a:bodyPr>
          <a:lstStyle/>
          <a:p>
            <a:pPr algn="ctr"/>
            <a:r>
              <a:rPr kumimoji="1" lang="ja-JP" altLang="en-US" sz="4800" b="1">
                <a:latin typeface="+mn-ea"/>
              </a:rPr>
              <a:t>バトルメニュー仕様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バトルメニュー仕様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313206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7152" cy="246221"/>
          </a:xfrm>
          <a:prstGeom prst="rect">
            <a:avLst/>
          </a:prstGeom>
          <a:noFill/>
        </p:spPr>
        <p:txBody>
          <a:bodyPr wrap="none" rtlCol="0">
            <a:spAutoFit/>
          </a:bodyPr>
          <a:lstStyle/>
          <a:p>
            <a:r>
              <a:rPr kumimoji="1" lang="ja-JP" altLang="en-US" sz="1000" dirty="0"/>
              <a:t>バトル内でのサブメニューとコンティニューに関する仕様。</a:t>
            </a:r>
            <a:endParaRPr kumimoji="1" lang="en-US" altLang="ja-JP" sz="1000" dirty="0"/>
          </a:p>
        </p:txBody>
      </p:sp>
      <p:sp>
        <p:nvSpPr>
          <p:cNvPr id="7" name="テキスト ボックス 6">
            <a:extLst>
              <a:ext uri="{FF2B5EF4-FFF2-40B4-BE49-F238E27FC236}">
                <a16:creationId xmlns:a16="http://schemas.microsoft.com/office/drawing/2014/main" id="{01BE665B-F15B-4ACE-9E06-8C49B6541F25}"/>
              </a:ext>
            </a:extLst>
          </p:cNvPr>
          <p:cNvSpPr txBox="1"/>
          <p:nvPr/>
        </p:nvSpPr>
        <p:spPr>
          <a:xfrm>
            <a:off x="415418" y="1215582"/>
            <a:ext cx="1620957" cy="307777"/>
          </a:xfrm>
          <a:prstGeom prst="rect">
            <a:avLst/>
          </a:prstGeom>
          <a:noFill/>
        </p:spPr>
        <p:txBody>
          <a:bodyPr wrap="none" rtlCol="0">
            <a:spAutoFit/>
          </a:bodyPr>
          <a:lstStyle/>
          <a:p>
            <a:r>
              <a:rPr kumimoji="1" lang="ja-JP" altLang="en-US" sz="1400" b="1" dirty="0"/>
              <a:t>●バトルメニュー</a:t>
            </a:r>
          </a:p>
        </p:txBody>
      </p:sp>
      <p:sp>
        <p:nvSpPr>
          <p:cNvPr id="8" name="テキスト ボックス 7">
            <a:extLst>
              <a:ext uri="{FF2B5EF4-FFF2-40B4-BE49-F238E27FC236}">
                <a16:creationId xmlns:a16="http://schemas.microsoft.com/office/drawing/2014/main" id="{2B9F57DB-1850-4A6A-8536-C3311AC654BA}"/>
              </a:ext>
            </a:extLst>
          </p:cNvPr>
          <p:cNvSpPr txBox="1"/>
          <p:nvPr/>
        </p:nvSpPr>
        <p:spPr>
          <a:xfrm>
            <a:off x="591845" y="1541040"/>
            <a:ext cx="2749471" cy="246221"/>
          </a:xfrm>
          <a:prstGeom prst="rect">
            <a:avLst/>
          </a:prstGeom>
          <a:noFill/>
        </p:spPr>
        <p:txBody>
          <a:bodyPr wrap="none" rtlCol="0">
            <a:spAutoFit/>
          </a:bodyPr>
          <a:lstStyle/>
          <a:p>
            <a:r>
              <a:rPr kumimoji="1" lang="ja-JP" altLang="en-US" sz="1000" dirty="0"/>
              <a:t>バトルメニューには以下の項目が存在する。</a:t>
            </a:r>
            <a:endParaRPr kumimoji="1" lang="en-US" altLang="ja-JP" sz="1000" dirty="0"/>
          </a:p>
        </p:txBody>
      </p:sp>
      <p:sp>
        <p:nvSpPr>
          <p:cNvPr id="9" name="テキスト ボックス 8">
            <a:extLst>
              <a:ext uri="{FF2B5EF4-FFF2-40B4-BE49-F238E27FC236}">
                <a16:creationId xmlns:a16="http://schemas.microsoft.com/office/drawing/2014/main" id="{D3D11C79-2E64-4FF0-93A5-175C9658AFF5}"/>
              </a:ext>
            </a:extLst>
          </p:cNvPr>
          <p:cNvSpPr txBox="1"/>
          <p:nvPr/>
        </p:nvSpPr>
        <p:spPr>
          <a:xfrm>
            <a:off x="688588" y="1902254"/>
            <a:ext cx="1415772" cy="276999"/>
          </a:xfrm>
          <a:prstGeom prst="rect">
            <a:avLst/>
          </a:prstGeom>
          <a:noFill/>
        </p:spPr>
        <p:txBody>
          <a:bodyPr wrap="none" rtlCol="0">
            <a:spAutoFit/>
          </a:bodyPr>
          <a:lstStyle/>
          <a:p>
            <a:r>
              <a:rPr kumimoji="1" lang="ja-JP" altLang="en-US" sz="1200" b="1" dirty="0"/>
              <a:t>○ミッション確認</a:t>
            </a:r>
          </a:p>
        </p:txBody>
      </p:sp>
      <p:sp>
        <p:nvSpPr>
          <p:cNvPr id="10" name="テキスト ボックス 9">
            <a:extLst>
              <a:ext uri="{FF2B5EF4-FFF2-40B4-BE49-F238E27FC236}">
                <a16:creationId xmlns:a16="http://schemas.microsoft.com/office/drawing/2014/main" id="{ECE599F0-A2FC-4372-8CE5-36F852EE0046}"/>
              </a:ext>
            </a:extLst>
          </p:cNvPr>
          <p:cNvSpPr txBox="1"/>
          <p:nvPr/>
        </p:nvSpPr>
        <p:spPr>
          <a:xfrm>
            <a:off x="688588" y="2529654"/>
            <a:ext cx="2351926" cy="276999"/>
          </a:xfrm>
          <a:prstGeom prst="rect">
            <a:avLst/>
          </a:prstGeom>
          <a:noFill/>
        </p:spPr>
        <p:txBody>
          <a:bodyPr wrap="none" rtlCol="0">
            <a:spAutoFit/>
          </a:bodyPr>
          <a:lstStyle/>
          <a:p>
            <a:r>
              <a:rPr kumimoji="1" lang="ja-JP" altLang="en-US" sz="1200" b="1" dirty="0"/>
              <a:t>○サウンド設定</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p>
        </p:txBody>
      </p:sp>
      <p:sp>
        <p:nvSpPr>
          <p:cNvPr id="11" name="テキスト ボックス 10">
            <a:extLst>
              <a:ext uri="{FF2B5EF4-FFF2-40B4-BE49-F238E27FC236}">
                <a16:creationId xmlns:a16="http://schemas.microsoft.com/office/drawing/2014/main" id="{CBFAAB71-1AFA-4F35-A7F3-6380B8698524}"/>
              </a:ext>
            </a:extLst>
          </p:cNvPr>
          <p:cNvSpPr txBox="1"/>
          <p:nvPr/>
        </p:nvSpPr>
        <p:spPr>
          <a:xfrm>
            <a:off x="688588" y="5562924"/>
            <a:ext cx="646331" cy="276999"/>
          </a:xfrm>
          <a:prstGeom prst="rect">
            <a:avLst/>
          </a:prstGeom>
          <a:noFill/>
        </p:spPr>
        <p:txBody>
          <a:bodyPr wrap="none" rtlCol="0">
            <a:spAutoFit/>
          </a:bodyPr>
          <a:lstStyle/>
          <a:p>
            <a:r>
              <a:rPr kumimoji="1" lang="ja-JP" altLang="en-US" sz="1200" b="1" dirty="0"/>
              <a:t>○撤退</a:t>
            </a:r>
          </a:p>
        </p:txBody>
      </p:sp>
      <p:sp>
        <p:nvSpPr>
          <p:cNvPr id="13" name="テキスト ボックス 12">
            <a:extLst>
              <a:ext uri="{FF2B5EF4-FFF2-40B4-BE49-F238E27FC236}">
                <a16:creationId xmlns:a16="http://schemas.microsoft.com/office/drawing/2014/main" id="{0FED23F3-36BE-46C8-8274-4400A0DD55DC}"/>
              </a:ext>
            </a:extLst>
          </p:cNvPr>
          <p:cNvSpPr txBox="1"/>
          <p:nvPr/>
        </p:nvSpPr>
        <p:spPr>
          <a:xfrm>
            <a:off x="890894" y="2192762"/>
            <a:ext cx="3390672" cy="246221"/>
          </a:xfrm>
          <a:prstGeom prst="rect">
            <a:avLst/>
          </a:prstGeom>
          <a:noFill/>
        </p:spPr>
        <p:txBody>
          <a:bodyPr wrap="none" rtlCol="0">
            <a:spAutoFit/>
          </a:bodyPr>
          <a:lstStyle/>
          <a:p>
            <a:r>
              <a:rPr kumimoji="1" lang="ja-JP" altLang="en-US" sz="1000" dirty="0"/>
              <a:t>本クエストのミッションの状況を確認するウィンドウ。</a:t>
            </a:r>
            <a:endParaRPr kumimoji="1" lang="en-US" altLang="ja-JP" sz="1000" dirty="0"/>
          </a:p>
        </p:txBody>
      </p:sp>
      <p:sp>
        <p:nvSpPr>
          <p:cNvPr id="14" name="テキスト ボックス 13">
            <a:extLst>
              <a:ext uri="{FF2B5EF4-FFF2-40B4-BE49-F238E27FC236}">
                <a16:creationId xmlns:a16="http://schemas.microsoft.com/office/drawing/2014/main" id="{3815A9FD-AAAF-48E2-AB2E-6CA008A3F71D}"/>
              </a:ext>
            </a:extLst>
          </p:cNvPr>
          <p:cNvSpPr txBox="1"/>
          <p:nvPr/>
        </p:nvSpPr>
        <p:spPr>
          <a:xfrm>
            <a:off x="890894" y="2806653"/>
            <a:ext cx="4929555" cy="707886"/>
          </a:xfrm>
          <a:prstGeom prst="rect">
            <a:avLst/>
          </a:prstGeom>
          <a:noFill/>
        </p:spPr>
        <p:txBody>
          <a:bodyPr wrap="none" rtlCol="0">
            <a:spAutoFit/>
          </a:bodyPr>
          <a:lstStyle/>
          <a:p>
            <a:r>
              <a:rPr kumimoji="1" lang="ja-JP" altLang="en-US" sz="1000" dirty="0"/>
              <a:t>ゲームのサウンド設定を行うウィンドウ。</a:t>
            </a:r>
            <a:endParaRPr kumimoji="1" lang="en-US" altLang="ja-JP" sz="1000" dirty="0"/>
          </a:p>
          <a:p>
            <a:r>
              <a:rPr kumimoji="1" lang="ja-JP" altLang="en-US" sz="1000" dirty="0"/>
              <a:t>ここでの設定は</a:t>
            </a:r>
            <a:r>
              <a:rPr kumimoji="1" lang="ja-JP" altLang="en-US" sz="1000" b="1" dirty="0"/>
              <a:t>全ゲームに影響</a:t>
            </a:r>
            <a:r>
              <a:rPr kumimoji="1" lang="ja-JP" altLang="en-US" sz="1000" dirty="0"/>
              <a:t>する。ゲーム内で設定された分類を記載して</a:t>
            </a:r>
            <a:r>
              <a:rPr kumimoji="1" lang="ja-JP" altLang="en-US" sz="1000"/>
              <a:t>おく。</a:t>
            </a:r>
            <a:endParaRPr kumimoji="1" lang="en-US" altLang="ja-JP" sz="1000"/>
          </a:p>
          <a:p>
            <a:endParaRPr kumimoji="1" lang="en-US" altLang="ja-JP" sz="1000"/>
          </a:p>
          <a:p>
            <a:r>
              <a:rPr kumimoji="1" lang="ja-JP" altLang="en-US" sz="1000"/>
              <a:t>音量の調整段階は</a:t>
            </a:r>
            <a:r>
              <a:rPr kumimoji="1" lang="en-US" altLang="ja-JP" sz="1000"/>
              <a:t>0</a:t>
            </a:r>
            <a:r>
              <a:rPr kumimoji="1" lang="ja-JP" altLang="en-US" sz="1000"/>
              <a:t>～</a:t>
            </a:r>
            <a:r>
              <a:rPr kumimoji="1" lang="en-US" altLang="ja-JP" sz="1000"/>
              <a:t>10</a:t>
            </a:r>
            <a:r>
              <a:rPr kumimoji="1" lang="ja-JP" altLang="en-US" sz="1000"/>
              <a:t>の</a:t>
            </a:r>
            <a:r>
              <a:rPr kumimoji="1" lang="en-US" altLang="ja-JP" sz="1000"/>
              <a:t>11</a:t>
            </a:r>
            <a:r>
              <a:rPr kumimoji="1" lang="ja-JP" altLang="en-US" sz="1000"/>
              <a:t>段階程度とする。</a:t>
            </a:r>
            <a:endParaRPr kumimoji="1" lang="en-US" altLang="ja-JP" sz="1000" dirty="0"/>
          </a:p>
        </p:txBody>
      </p:sp>
      <p:sp>
        <p:nvSpPr>
          <p:cNvPr id="15" name="テキスト ボックス 14">
            <a:extLst>
              <a:ext uri="{FF2B5EF4-FFF2-40B4-BE49-F238E27FC236}">
                <a16:creationId xmlns:a16="http://schemas.microsoft.com/office/drawing/2014/main" id="{50AC7B9B-4F0B-4BEF-B122-7ABD10A0EBDE}"/>
              </a:ext>
            </a:extLst>
          </p:cNvPr>
          <p:cNvSpPr txBox="1"/>
          <p:nvPr/>
        </p:nvSpPr>
        <p:spPr>
          <a:xfrm>
            <a:off x="890894" y="5854661"/>
            <a:ext cx="3390672" cy="246221"/>
          </a:xfrm>
          <a:prstGeom prst="rect">
            <a:avLst/>
          </a:prstGeom>
          <a:noFill/>
        </p:spPr>
        <p:txBody>
          <a:bodyPr wrap="none" rtlCol="0">
            <a:spAutoFit/>
          </a:bodyPr>
          <a:lstStyle/>
          <a:p>
            <a:r>
              <a:rPr kumimoji="1" lang="ja-JP" altLang="en-US" sz="1000" dirty="0"/>
              <a:t>バトルを途中であきらめて強制終了しホームにもどる。</a:t>
            </a:r>
            <a:endParaRPr kumimoji="1" lang="en-US" altLang="ja-JP" sz="1000" dirty="0"/>
          </a:p>
        </p:txBody>
      </p:sp>
      <p:sp>
        <p:nvSpPr>
          <p:cNvPr id="16" name="テキスト ボックス 15">
            <a:extLst>
              <a:ext uri="{FF2B5EF4-FFF2-40B4-BE49-F238E27FC236}">
                <a16:creationId xmlns:a16="http://schemas.microsoft.com/office/drawing/2014/main" id="{61429943-FC83-405F-9654-1B09C357C9E9}"/>
              </a:ext>
            </a:extLst>
          </p:cNvPr>
          <p:cNvSpPr txBox="1"/>
          <p:nvPr/>
        </p:nvSpPr>
        <p:spPr>
          <a:xfrm>
            <a:off x="912163" y="3659168"/>
            <a:ext cx="609462" cy="246221"/>
          </a:xfrm>
          <a:prstGeom prst="rect">
            <a:avLst/>
          </a:prstGeom>
          <a:noFill/>
        </p:spPr>
        <p:txBody>
          <a:bodyPr wrap="none" rtlCol="0">
            <a:spAutoFit/>
          </a:bodyPr>
          <a:lstStyle/>
          <a:p>
            <a:r>
              <a:rPr kumimoji="1" lang="ja-JP" altLang="en-US" sz="1000" b="1" dirty="0"/>
              <a:t>・</a:t>
            </a:r>
            <a:r>
              <a:rPr kumimoji="1" lang="en-US" altLang="ja-JP" sz="1000" b="1" dirty="0" err="1"/>
              <a:t>BGM</a:t>
            </a:r>
            <a:endParaRPr kumimoji="1" lang="ja-JP" altLang="en-US" sz="1000" b="1" dirty="0"/>
          </a:p>
        </p:txBody>
      </p:sp>
      <p:sp>
        <p:nvSpPr>
          <p:cNvPr id="17" name="テキスト ボックス 16">
            <a:extLst>
              <a:ext uri="{FF2B5EF4-FFF2-40B4-BE49-F238E27FC236}">
                <a16:creationId xmlns:a16="http://schemas.microsoft.com/office/drawing/2014/main" id="{53BE74FF-B742-43CE-B83F-53874CDB27B1}"/>
              </a:ext>
            </a:extLst>
          </p:cNvPr>
          <p:cNvSpPr txBox="1"/>
          <p:nvPr/>
        </p:nvSpPr>
        <p:spPr>
          <a:xfrm>
            <a:off x="1114469" y="3949676"/>
            <a:ext cx="2228495" cy="246221"/>
          </a:xfrm>
          <a:prstGeom prst="rect">
            <a:avLst/>
          </a:prstGeom>
          <a:noFill/>
        </p:spPr>
        <p:txBody>
          <a:bodyPr wrap="none" rtlCol="0">
            <a:spAutoFit/>
          </a:bodyPr>
          <a:lstStyle/>
          <a:p>
            <a:r>
              <a:rPr kumimoji="1" lang="en-US" altLang="ja-JP" sz="1000" dirty="0" err="1"/>
              <a:t>BGM</a:t>
            </a:r>
            <a:r>
              <a:rPr kumimoji="1" lang="ja-JP" altLang="en-US" sz="1000" dirty="0"/>
              <a:t>、ジングル、（</a:t>
            </a:r>
            <a:r>
              <a:rPr kumimoji="1" lang="en-US" altLang="ja-JP" sz="1000" dirty="0"/>
              <a:t>ADV</a:t>
            </a:r>
            <a:r>
              <a:rPr kumimoji="1" lang="ja-JP" altLang="en-US" sz="1000" dirty="0"/>
              <a:t>の）</a:t>
            </a:r>
            <a:r>
              <a:rPr kumimoji="1" lang="en-US" altLang="ja-JP" sz="1000" dirty="0" err="1"/>
              <a:t>BGM</a:t>
            </a:r>
            <a:endParaRPr kumimoji="1" lang="en-US" altLang="ja-JP" sz="1000" dirty="0"/>
          </a:p>
        </p:txBody>
      </p:sp>
      <p:sp>
        <p:nvSpPr>
          <p:cNvPr id="19" name="テキスト ボックス 18">
            <a:extLst>
              <a:ext uri="{FF2B5EF4-FFF2-40B4-BE49-F238E27FC236}">
                <a16:creationId xmlns:a16="http://schemas.microsoft.com/office/drawing/2014/main" id="{5285AAA2-65A9-4CE7-ADEA-A116AEB5093C}"/>
              </a:ext>
            </a:extLst>
          </p:cNvPr>
          <p:cNvSpPr txBox="1"/>
          <p:nvPr/>
        </p:nvSpPr>
        <p:spPr>
          <a:xfrm>
            <a:off x="912163" y="4242679"/>
            <a:ext cx="450764" cy="246221"/>
          </a:xfrm>
          <a:prstGeom prst="rect">
            <a:avLst/>
          </a:prstGeom>
          <a:noFill/>
        </p:spPr>
        <p:txBody>
          <a:bodyPr wrap="none" rtlCol="0">
            <a:spAutoFit/>
          </a:bodyPr>
          <a:lstStyle/>
          <a:p>
            <a:r>
              <a:rPr kumimoji="1" lang="ja-JP" altLang="en-US" sz="1000" b="1" dirty="0"/>
              <a:t>・</a:t>
            </a:r>
            <a:r>
              <a:rPr kumimoji="1" lang="en-US" altLang="ja-JP" sz="1000" b="1" dirty="0"/>
              <a:t>SE</a:t>
            </a:r>
            <a:endParaRPr kumimoji="1" lang="ja-JP" altLang="en-US" sz="1000" b="1" dirty="0"/>
          </a:p>
        </p:txBody>
      </p:sp>
      <p:sp>
        <p:nvSpPr>
          <p:cNvPr id="20" name="テキスト ボックス 19">
            <a:extLst>
              <a:ext uri="{FF2B5EF4-FFF2-40B4-BE49-F238E27FC236}">
                <a16:creationId xmlns:a16="http://schemas.microsoft.com/office/drawing/2014/main" id="{825AE11C-D6C5-41F8-B423-D9F3117B93E0}"/>
              </a:ext>
            </a:extLst>
          </p:cNvPr>
          <p:cNvSpPr txBox="1"/>
          <p:nvPr/>
        </p:nvSpPr>
        <p:spPr>
          <a:xfrm>
            <a:off x="1114469" y="4533187"/>
            <a:ext cx="5283819" cy="246221"/>
          </a:xfrm>
          <a:prstGeom prst="rect">
            <a:avLst/>
          </a:prstGeom>
          <a:noFill/>
        </p:spPr>
        <p:txBody>
          <a:bodyPr wrap="none" rtlCol="0">
            <a:spAutoFit/>
          </a:bodyPr>
          <a:lstStyle/>
          <a:p>
            <a:r>
              <a:rPr kumimoji="1" lang="ja-JP" altLang="en-US" sz="1000" dirty="0"/>
              <a:t>システム</a:t>
            </a:r>
            <a:r>
              <a:rPr kumimoji="1" lang="en-US" altLang="ja-JP" sz="1000" dirty="0"/>
              <a:t>SE</a:t>
            </a:r>
            <a:r>
              <a:rPr kumimoji="1" lang="ja-JP" altLang="en-US" sz="1000" dirty="0"/>
              <a:t>、ゲーム</a:t>
            </a:r>
            <a:r>
              <a:rPr kumimoji="1" lang="en-US" altLang="ja-JP" sz="1000" dirty="0"/>
              <a:t>SE</a:t>
            </a:r>
            <a:r>
              <a:rPr kumimoji="1" lang="ja-JP" altLang="en-US" sz="1000" dirty="0"/>
              <a:t>、エフェクト</a:t>
            </a:r>
            <a:r>
              <a:rPr kumimoji="1" lang="en-US" altLang="ja-JP" sz="1000" dirty="0"/>
              <a:t>SE</a:t>
            </a:r>
            <a:r>
              <a:rPr kumimoji="1" lang="ja-JP" altLang="en-US" sz="1000" dirty="0"/>
              <a:t>、環境</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err="1"/>
              <a:t>Ambiebce</a:t>
            </a:r>
            <a:endParaRPr kumimoji="1" lang="en-US" altLang="ja-JP" sz="1000" dirty="0"/>
          </a:p>
        </p:txBody>
      </p:sp>
      <p:sp>
        <p:nvSpPr>
          <p:cNvPr id="22" name="テキスト ボックス 21">
            <a:extLst>
              <a:ext uri="{FF2B5EF4-FFF2-40B4-BE49-F238E27FC236}">
                <a16:creationId xmlns:a16="http://schemas.microsoft.com/office/drawing/2014/main" id="{5F7CCE40-8C6E-43F3-89B4-1816315EB5C4}"/>
              </a:ext>
            </a:extLst>
          </p:cNvPr>
          <p:cNvSpPr txBox="1"/>
          <p:nvPr/>
        </p:nvSpPr>
        <p:spPr>
          <a:xfrm>
            <a:off x="936388" y="4898673"/>
            <a:ext cx="712054" cy="246221"/>
          </a:xfrm>
          <a:prstGeom prst="rect">
            <a:avLst/>
          </a:prstGeom>
          <a:noFill/>
        </p:spPr>
        <p:txBody>
          <a:bodyPr wrap="none" rtlCol="0">
            <a:spAutoFit/>
          </a:bodyPr>
          <a:lstStyle/>
          <a:p>
            <a:r>
              <a:rPr kumimoji="1" lang="ja-JP" altLang="en-US" sz="1000" b="1" dirty="0"/>
              <a:t>・</a:t>
            </a:r>
            <a:r>
              <a:rPr kumimoji="1" lang="en-US" altLang="ja-JP" sz="1000" b="1" dirty="0"/>
              <a:t>VOICE</a:t>
            </a:r>
            <a:endParaRPr kumimoji="1" lang="ja-JP" altLang="en-US" sz="1000" b="1" dirty="0"/>
          </a:p>
        </p:txBody>
      </p:sp>
      <p:sp>
        <p:nvSpPr>
          <p:cNvPr id="23" name="テキスト ボックス 22">
            <a:extLst>
              <a:ext uri="{FF2B5EF4-FFF2-40B4-BE49-F238E27FC236}">
                <a16:creationId xmlns:a16="http://schemas.microsoft.com/office/drawing/2014/main" id="{BBC76210-B777-422E-9B25-1E42290C87F8}"/>
              </a:ext>
            </a:extLst>
          </p:cNvPr>
          <p:cNvSpPr txBox="1"/>
          <p:nvPr/>
        </p:nvSpPr>
        <p:spPr>
          <a:xfrm>
            <a:off x="1138694" y="5189181"/>
            <a:ext cx="1754006" cy="246221"/>
          </a:xfrm>
          <a:prstGeom prst="rect">
            <a:avLst/>
          </a:prstGeom>
          <a:noFill/>
        </p:spPr>
        <p:txBody>
          <a:bodyPr wrap="none" rtlCol="0">
            <a:spAutoFit/>
          </a:bodyPr>
          <a:lstStyle/>
          <a:p>
            <a:r>
              <a:rPr kumimoji="1" lang="ja-JP" altLang="en-US" sz="1000" dirty="0"/>
              <a:t>ボイス、（</a:t>
            </a:r>
            <a:r>
              <a:rPr kumimoji="1" lang="en-US" altLang="ja-JP" sz="1000" dirty="0"/>
              <a:t>ADV</a:t>
            </a:r>
            <a:r>
              <a:rPr kumimoji="1" lang="ja-JP" altLang="en-US" sz="1000" dirty="0"/>
              <a:t>の）</a:t>
            </a:r>
            <a:r>
              <a:rPr kumimoji="1" lang="en-US" altLang="ja-JP" sz="1000" dirty="0" err="1"/>
              <a:t>Voiice</a:t>
            </a:r>
            <a:endParaRPr kumimoji="1" lang="en-US" altLang="ja-JP" sz="1000" dirty="0"/>
          </a:p>
        </p:txBody>
      </p:sp>
    </p:spTree>
    <p:extLst>
      <p:ext uri="{BB962C8B-B14F-4D97-AF65-F5344CB8AC3E}">
        <p14:creationId xmlns:p14="http://schemas.microsoft.com/office/powerpoint/2010/main" val="1435454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3511010"/>
            <a:ext cx="1082348" cy="307777"/>
          </a:xfrm>
          <a:prstGeom prst="rect">
            <a:avLst/>
          </a:prstGeom>
          <a:noFill/>
        </p:spPr>
        <p:txBody>
          <a:bodyPr wrap="none" rtlCol="0">
            <a:spAutoFit/>
          </a:bodyPr>
          <a:lstStyle/>
          <a:p>
            <a:r>
              <a:rPr kumimoji="1" lang="ja-JP" altLang="en-US" sz="1400" b="1" dirty="0"/>
              <a:t>●一時停止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3818787"/>
            <a:ext cx="4416594" cy="553998"/>
          </a:xfrm>
          <a:prstGeom prst="rect">
            <a:avLst/>
          </a:prstGeom>
          <a:noFill/>
        </p:spPr>
        <p:txBody>
          <a:bodyPr wrap="none" rtlCol="0">
            <a:spAutoFit/>
          </a:bodyPr>
          <a:lstStyle/>
          <a:p>
            <a:r>
              <a:rPr kumimoji="1" lang="ja-JP" altLang="en-US" sz="1000" dirty="0"/>
              <a:t>バトルメニューを開くとき、バトル内の時間については全て停止させる。</a:t>
            </a:r>
            <a:endParaRPr kumimoji="1" lang="en-US" altLang="ja-JP" sz="1000" dirty="0"/>
          </a:p>
          <a:p>
            <a:r>
              <a:rPr kumimoji="1" lang="ja-JP" altLang="en-US" sz="1000" dirty="0"/>
              <a:t>（止められない状況のときは</a:t>
            </a:r>
            <a:r>
              <a:rPr kumimoji="1" lang="en-US" altLang="ja-JP" sz="1000" dirty="0"/>
              <a:t>UI</a:t>
            </a:r>
            <a:r>
              <a:rPr kumimoji="1" lang="ja-JP" altLang="en-US" sz="1000" dirty="0"/>
              <a:t>が出ていない想定）</a:t>
            </a:r>
            <a:endParaRPr kumimoji="1" lang="en-US" altLang="ja-JP" sz="1000" dirty="0"/>
          </a:p>
          <a:p>
            <a:r>
              <a:rPr kumimoji="1" lang="ja-JP" altLang="en-US" sz="1000" dirty="0"/>
              <a:t>コンティニューについても同様。</a:t>
            </a:r>
            <a:endParaRPr kumimoji="1" lang="en-US" altLang="ja-JP" sz="1000" dirty="0"/>
          </a:p>
        </p:txBody>
      </p:sp>
      <p:sp>
        <p:nvSpPr>
          <p:cNvPr id="22" name="テキスト ボックス 21">
            <a:extLst>
              <a:ext uri="{FF2B5EF4-FFF2-40B4-BE49-F238E27FC236}">
                <a16:creationId xmlns:a16="http://schemas.microsoft.com/office/drawing/2014/main" id="{16AC7A1A-E7D8-4A7D-9584-0257C53FBCCA}"/>
              </a:ext>
            </a:extLst>
          </p:cNvPr>
          <p:cNvSpPr txBox="1"/>
          <p:nvPr/>
        </p:nvSpPr>
        <p:spPr>
          <a:xfrm>
            <a:off x="415418" y="568697"/>
            <a:ext cx="1620957" cy="307777"/>
          </a:xfrm>
          <a:prstGeom prst="rect">
            <a:avLst/>
          </a:prstGeom>
          <a:noFill/>
        </p:spPr>
        <p:txBody>
          <a:bodyPr wrap="none" rtlCol="0">
            <a:spAutoFit/>
          </a:bodyPr>
          <a:lstStyle/>
          <a:p>
            <a:r>
              <a:rPr kumimoji="1" lang="ja-JP" altLang="en-US" sz="1400" b="1" dirty="0"/>
              <a:t>●コンティニュー</a:t>
            </a:r>
          </a:p>
        </p:txBody>
      </p:sp>
      <p:sp>
        <p:nvSpPr>
          <p:cNvPr id="23" name="テキスト ボックス 22">
            <a:extLst>
              <a:ext uri="{FF2B5EF4-FFF2-40B4-BE49-F238E27FC236}">
                <a16:creationId xmlns:a16="http://schemas.microsoft.com/office/drawing/2014/main" id="{A89E313A-AE5C-4216-81EA-5EF9D6DF1F34}"/>
              </a:ext>
            </a:extLst>
          </p:cNvPr>
          <p:cNvSpPr txBox="1"/>
          <p:nvPr/>
        </p:nvSpPr>
        <p:spPr>
          <a:xfrm>
            <a:off x="688588" y="893167"/>
            <a:ext cx="6189515" cy="246221"/>
          </a:xfrm>
          <a:prstGeom prst="rect">
            <a:avLst/>
          </a:prstGeom>
          <a:noFill/>
        </p:spPr>
        <p:txBody>
          <a:bodyPr wrap="none" rtlCol="0">
            <a:spAutoFit/>
          </a:bodyPr>
          <a:lstStyle/>
          <a:p>
            <a:r>
              <a:rPr kumimoji="1" lang="ja-JP" altLang="en-US" sz="1000" dirty="0"/>
              <a:t>部隊</a:t>
            </a:r>
            <a:r>
              <a:rPr kumimoji="1" lang="en-US" altLang="ja-JP" sz="1000" dirty="0"/>
              <a:t>HP</a:t>
            </a:r>
            <a:r>
              <a:rPr kumimoji="1" lang="ja-JP" altLang="en-US" sz="1000" dirty="0"/>
              <a:t>が</a:t>
            </a:r>
            <a:r>
              <a:rPr kumimoji="1" lang="en-US" altLang="ja-JP" sz="1000" dirty="0"/>
              <a:t>0</a:t>
            </a:r>
            <a:r>
              <a:rPr kumimoji="1" lang="ja-JP" altLang="en-US" sz="1000" dirty="0"/>
              <a:t>になった際、クリスタルを使用することで、部隊を復帰させバトルを続行することができる。</a:t>
            </a:r>
            <a:endParaRPr kumimoji="1" lang="en-US" altLang="ja-JP" sz="1000" dirty="0"/>
          </a:p>
        </p:txBody>
      </p:sp>
      <p:sp>
        <p:nvSpPr>
          <p:cNvPr id="24" name="テキスト ボックス 23">
            <a:extLst>
              <a:ext uri="{FF2B5EF4-FFF2-40B4-BE49-F238E27FC236}">
                <a16:creationId xmlns:a16="http://schemas.microsoft.com/office/drawing/2014/main" id="{CE350969-1D4C-4638-8D8E-0731A19AB1D3}"/>
              </a:ext>
            </a:extLst>
          </p:cNvPr>
          <p:cNvSpPr txBox="1"/>
          <p:nvPr/>
        </p:nvSpPr>
        <p:spPr>
          <a:xfrm>
            <a:off x="688588" y="1162532"/>
            <a:ext cx="1107996" cy="276999"/>
          </a:xfrm>
          <a:prstGeom prst="rect">
            <a:avLst/>
          </a:prstGeom>
          <a:noFill/>
        </p:spPr>
        <p:txBody>
          <a:bodyPr wrap="none" rtlCol="0">
            <a:spAutoFit/>
          </a:bodyPr>
          <a:lstStyle/>
          <a:p>
            <a:r>
              <a:rPr kumimoji="1" lang="ja-JP" altLang="en-US" sz="1200" b="1" dirty="0"/>
              <a:t>○部隊の状態</a:t>
            </a:r>
          </a:p>
        </p:txBody>
      </p:sp>
      <p:sp>
        <p:nvSpPr>
          <p:cNvPr id="25" name="テキスト ボックス 24">
            <a:extLst>
              <a:ext uri="{FF2B5EF4-FFF2-40B4-BE49-F238E27FC236}">
                <a16:creationId xmlns:a16="http://schemas.microsoft.com/office/drawing/2014/main" id="{221B111C-FE8F-438D-B83C-5B87518237D3}"/>
              </a:ext>
            </a:extLst>
          </p:cNvPr>
          <p:cNvSpPr txBox="1"/>
          <p:nvPr/>
        </p:nvSpPr>
        <p:spPr>
          <a:xfrm>
            <a:off x="890894" y="1439531"/>
            <a:ext cx="4836580" cy="400110"/>
          </a:xfrm>
          <a:prstGeom prst="rect">
            <a:avLst/>
          </a:prstGeom>
          <a:noFill/>
        </p:spPr>
        <p:txBody>
          <a:bodyPr wrap="none" rtlCol="0">
            <a:spAutoFit/>
          </a:bodyPr>
          <a:lstStyle/>
          <a:p>
            <a:r>
              <a:rPr kumimoji="1" lang="ja-JP" altLang="en-US" sz="1000" dirty="0"/>
              <a:t>今までのバトルのバフ、支援兵器の状態はそのままで、</a:t>
            </a:r>
            <a:r>
              <a:rPr kumimoji="1" lang="en-US" altLang="ja-JP" sz="1000" dirty="0"/>
              <a:t>HP</a:t>
            </a:r>
            <a:r>
              <a:rPr kumimoji="1" lang="ja-JP" altLang="en-US" sz="1000" dirty="0"/>
              <a:t>のみ回復し続行する。</a:t>
            </a:r>
            <a:endParaRPr kumimoji="1" lang="en-US" altLang="ja-JP" sz="1000" dirty="0"/>
          </a:p>
          <a:p>
            <a:r>
              <a:rPr kumimoji="1" lang="ja-JP" altLang="en-US" sz="1000" dirty="0"/>
              <a:t>キズナメーター、</a:t>
            </a:r>
            <a:r>
              <a:rPr kumimoji="1" lang="en-US" altLang="ja-JP" sz="1000" dirty="0"/>
              <a:t>TR</a:t>
            </a:r>
            <a:r>
              <a:rPr kumimoji="1" lang="ja-JP" altLang="en-US" sz="1000" dirty="0"/>
              <a:t>カードについてのメーターも引継ぎのみとする。</a:t>
            </a:r>
            <a:endParaRPr kumimoji="1" lang="en-US" altLang="ja-JP" sz="1000" dirty="0"/>
          </a:p>
        </p:txBody>
      </p:sp>
      <p:sp>
        <p:nvSpPr>
          <p:cNvPr id="26" name="四角形: 角を丸くする 25">
            <a:extLst>
              <a:ext uri="{FF2B5EF4-FFF2-40B4-BE49-F238E27FC236}">
                <a16:creationId xmlns:a16="http://schemas.microsoft.com/office/drawing/2014/main" id="{2517E160-AF4E-4343-B660-92E719FF7726}"/>
              </a:ext>
            </a:extLst>
          </p:cNvPr>
          <p:cNvSpPr/>
          <p:nvPr/>
        </p:nvSpPr>
        <p:spPr>
          <a:xfrm>
            <a:off x="5929780" y="1301031"/>
            <a:ext cx="2889849" cy="12015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本ゲームにおいて、キズナメーターや</a:t>
            </a:r>
            <a:r>
              <a:rPr kumimoji="1" lang="en-US" altLang="ja-JP" sz="1000" dirty="0">
                <a:solidFill>
                  <a:schemeClr val="tx1"/>
                </a:solidFill>
              </a:rPr>
              <a:t>TR</a:t>
            </a:r>
            <a:r>
              <a:rPr kumimoji="1" lang="ja-JP" altLang="en-US" sz="1000" dirty="0">
                <a:solidFill>
                  <a:schemeClr val="tx1"/>
                </a:solidFill>
              </a:rPr>
              <a:t>メーターが最大になるボーナスを適用すると、強力になりすぎる可能性があるため、現状では</a:t>
            </a:r>
            <a:endParaRPr kumimoji="1" lang="en-US" altLang="ja-JP" sz="1000" dirty="0">
              <a:solidFill>
                <a:schemeClr val="tx1"/>
              </a:solidFill>
            </a:endParaRPr>
          </a:p>
          <a:p>
            <a:r>
              <a:rPr kumimoji="1" lang="ja-JP" altLang="en-US" sz="1000" dirty="0">
                <a:solidFill>
                  <a:schemeClr val="tx1"/>
                </a:solidFill>
              </a:rPr>
              <a:t>これらは戦闘前の状態を引き継ぐのみとする。</a:t>
            </a:r>
          </a:p>
        </p:txBody>
      </p:sp>
      <p:sp>
        <p:nvSpPr>
          <p:cNvPr id="27" name="テキスト ボックス 26">
            <a:extLst>
              <a:ext uri="{FF2B5EF4-FFF2-40B4-BE49-F238E27FC236}">
                <a16:creationId xmlns:a16="http://schemas.microsoft.com/office/drawing/2014/main" id="{85C0ABA8-E4F2-4A66-B249-BC88A5748016}"/>
              </a:ext>
            </a:extLst>
          </p:cNvPr>
          <p:cNvSpPr txBox="1"/>
          <p:nvPr/>
        </p:nvSpPr>
        <p:spPr>
          <a:xfrm>
            <a:off x="688588" y="1908987"/>
            <a:ext cx="1107996" cy="276999"/>
          </a:xfrm>
          <a:prstGeom prst="rect">
            <a:avLst/>
          </a:prstGeom>
          <a:noFill/>
        </p:spPr>
        <p:txBody>
          <a:bodyPr wrap="none" rtlCol="0">
            <a:spAutoFit/>
          </a:bodyPr>
          <a:lstStyle/>
          <a:p>
            <a:r>
              <a:rPr kumimoji="1" lang="ja-JP" altLang="en-US" sz="1200" b="1" dirty="0"/>
              <a:t>○怪獣の状態</a:t>
            </a:r>
          </a:p>
        </p:txBody>
      </p:sp>
      <p:sp>
        <p:nvSpPr>
          <p:cNvPr id="28" name="テキスト ボックス 27">
            <a:extLst>
              <a:ext uri="{FF2B5EF4-FFF2-40B4-BE49-F238E27FC236}">
                <a16:creationId xmlns:a16="http://schemas.microsoft.com/office/drawing/2014/main" id="{1CBFEADB-15D9-4EBA-87C3-08C90499E29E}"/>
              </a:ext>
            </a:extLst>
          </p:cNvPr>
          <p:cNvSpPr txBox="1"/>
          <p:nvPr/>
        </p:nvSpPr>
        <p:spPr>
          <a:xfrm>
            <a:off x="890894" y="2139784"/>
            <a:ext cx="3647152" cy="400110"/>
          </a:xfrm>
          <a:prstGeom prst="rect">
            <a:avLst/>
          </a:prstGeom>
          <a:noFill/>
        </p:spPr>
        <p:txBody>
          <a:bodyPr wrap="none" rtlCol="0">
            <a:spAutoFit/>
          </a:bodyPr>
          <a:lstStyle/>
          <a:p>
            <a:r>
              <a:rPr kumimoji="1" lang="ja-JP" altLang="en-US" sz="1000" dirty="0"/>
              <a:t>こちらは全てのパラメータをそのまま引き継ぐのみとする。</a:t>
            </a:r>
            <a:endParaRPr kumimoji="1" lang="en-US" altLang="ja-JP" sz="1000" dirty="0"/>
          </a:p>
          <a:p>
            <a:r>
              <a:rPr kumimoji="1" lang="ja-JP" altLang="en-US" sz="1000" dirty="0"/>
              <a:t>デバフ、バフの解除等は行われない。</a:t>
            </a:r>
            <a:endParaRPr kumimoji="1" lang="en-US" altLang="ja-JP" sz="1000" dirty="0"/>
          </a:p>
        </p:txBody>
      </p:sp>
      <p:sp>
        <p:nvSpPr>
          <p:cNvPr id="29" name="テキスト ボックス 28">
            <a:extLst>
              <a:ext uri="{FF2B5EF4-FFF2-40B4-BE49-F238E27FC236}">
                <a16:creationId xmlns:a16="http://schemas.microsoft.com/office/drawing/2014/main" id="{7F1AE166-CCE8-47AD-BBA7-3C441E759317}"/>
              </a:ext>
            </a:extLst>
          </p:cNvPr>
          <p:cNvSpPr txBox="1"/>
          <p:nvPr/>
        </p:nvSpPr>
        <p:spPr>
          <a:xfrm>
            <a:off x="688588" y="2762215"/>
            <a:ext cx="1723549" cy="276999"/>
          </a:xfrm>
          <a:prstGeom prst="rect">
            <a:avLst/>
          </a:prstGeom>
          <a:noFill/>
        </p:spPr>
        <p:txBody>
          <a:bodyPr wrap="none" rtlCol="0">
            <a:spAutoFit/>
          </a:bodyPr>
          <a:lstStyle/>
          <a:p>
            <a:r>
              <a:rPr kumimoji="1" lang="ja-JP" altLang="en-US" sz="1200" b="1" dirty="0"/>
              <a:t>○コンティニュー価格</a:t>
            </a:r>
          </a:p>
        </p:txBody>
      </p:sp>
      <p:sp>
        <p:nvSpPr>
          <p:cNvPr id="30" name="テキスト ボックス 29">
            <a:extLst>
              <a:ext uri="{FF2B5EF4-FFF2-40B4-BE49-F238E27FC236}">
                <a16:creationId xmlns:a16="http://schemas.microsoft.com/office/drawing/2014/main" id="{5C6D333C-BAA8-448B-85DD-76DE082C721E}"/>
              </a:ext>
            </a:extLst>
          </p:cNvPr>
          <p:cNvSpPr txBox="1"/>
          <p:nvPr/>
        </p:nvSpPr>
        <p:spPr>
          <a:xfrm>
            <a:off x="890894" y="2993012"/>
            <a:ext cx="4115229" cy="400110"/>
          </a:xfrm>
          <a:prstGeom prst="rect">
            <a:avLst/>
          </a:prstGeom>
          <a:noFill/>
        </p:spPr>
        <p:txBody>
          <a:bodyPr wrap="none" rtlCol="0">
            <a:spAutoFit/>
          </a:bodyPr>
          <a:lstStyle/>
          <a:p>
            <a:r>
              <a:rPr kumimoji="1" lang="ja-JP" altLang="en-US" sz="1000" dirty="0"/>
              <a:t>コンティニューはクリスタルのみで行え、</a:t>
            </a:r>
            <a:r>
              <a:rPr kumimoji="1" lang="en-US" altLang="ja-JP" sz="1000" dirty="0"/>
              <a:t>300</a:t>
            </a:r>
            <a:r>
              <a:rPr kumimoji="1" lang="ja-JP" altLang="en-US" sz="1000" dirty="0"/>
              <a:t>クリスタルで行える。</a:t>
            </a:r>
            <a:endParaRPr kumimoji="1" lang="en-US" altLang="ja-JP" sz="1000" dirty="0"/>
          </a:p>
          <a:p>
            <a:r>
              <a:rPr kumimoji="1" lang="ja-JP" altLang="en-US" sz="1000" dirty="0"/>
              <a:t>（要調整）</a:t>
            </a:r>
            <a:endParaRPr kumimoji="1" lang="en-US" altLang="ja-JP" sz="1000" dirty="0"/>
          </a:p>
        </p:txBody>
      </p:sp>
    </p:spTree>
    <p:extLst>
      <p:ext uri="{BB962C8B-B14F-4D97-AF65-F5344CB8AC3E}">
        <p14:creationId xmlns:p14="http://schemas.microsoft.com/office/powerpoint/2010/main" val="190865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C880A57-AD00-4B1B-A2C0-C04348DE2F2E}"/>
              </a:ext>
            </a:extLst>
          </p:cNvPr>
          <p:cNvPicPr>
            <a:picLocks noChangeAspect="1"/>
          </p:cNvPicPr>
          <p:nvPr/>
        </p:nvPicPr>
        <p:blipFill>
          <a:blip r:embed="rId2"/>
          <a:stretch>
            <a:fillRect/>
          </a:stretch>
        </p:blipFill>
        <p:spPr>
          <a:xfrm>
            <a:off x="4582828" y="4777069"/>
            <a:ext cx="900736" cy="15967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endParaRPr kumimoji="1" lang="en-US" altLang="ja-JP" sz="1000" b="1" dirty="0">
              <a:solidFill>
                <a:srgbClr val="FF0000"/>
              </a:solidFill>
            </a:endParaRPr>
          </a:p>
          <a:p>
            <a:r>
              <a:rPr kumimoji="1" lang="ja-JP" altLang="en-US" sz="1400" b="1" dirty="0"/>
              <a:t>　（メニュー）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176806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バトル中</a:t>
            </a:r>
          </a:p>
        </p:txBody>
      </p:sp>
      <p:pic>
        <p:nvPicPr>
          <p:cNvPr id="5" name="図 4" descr="バス, モニター, 携帯電話 が含まれている画像&#10;&#10;自動的に生成された説明">
            <a:extLst>
              <a:ext uri="{FF2B5EF4-FFF2-40B4-BE49-F238E27FC236}">
                <a16:creationId xmlns:a16="http://schemas.microsoft.com/office/drawing/2014/main" id="{9D932B5E-FC38-42B9-9B25-102E7F487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1" y="1062019"/>
            <a:ext cx="902811" cy="1596763"/>
          </a:xfrm>
          <a:prstGeom prst="rect">
            <a:avLst/>
          </a:prstGeom>
        </p:spPr>
      </p:pic>
      <p:pic>
        <p:nvPicPr>
          <p:cNvPr id="22" name="図 21" descr="白いバックグラウンドのスクリーンショット&#10;&#10;自動的に生成された説明">
            <a:extLst>
              <a:ext uri="{FF2B5EF4-FFF2-40B4-BE49-F238E27FC236}">
                <a16:creationId xmlns:a16="http://schemas.microsoft.com/office/drawing/2014/main" id="{EFFC4530-3716-46AA-A373-31841123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62019"/>
            <a:ext cx="899442" cy="1596763"/>
          </a:xfrm>
          <a:prstGeom prst="rect">
            <a:avLst/>
          </a:prstGeom>
        </p:spPr>
      </p:pic>
      <p:pic>
        <p:nvPicPr>
          <p:cNvPr id="25" name="図 24" descr="時計 が含まれている画像&#10;&#10;自動的に生成された説明">
            <a:extLst>
              <a:ext uri="{FF2B5EF4-FFF2-40B4-BE49-F238E27FC236}">
                <a16:creationId xmlns:a16="http://schemas.microsoft.com/office/drawing/2014/main" id="{DAC5D804-BA9A-4BE9-A2B1-07CEBBADA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911686"/>
            <a:ext cx="899442" cy="1596763"/>
          </a:xfrm>
          <a:prstGeom prst="rect">
            <a:avLst/>
          </a:prstGeom>
        </p:spPr>
      </p:pic>
      <p:sp>
        <p:nvSpPr>
          <p:cNvPr id="33" name="楕円 32">
            <a:extLst>
              <a:ext uri="{FF2B5EF4-FFF2-40B4-BE49-F238E27FC236}">
                <a16:creationId xmlns:a16="http://schemas.microsoft.com/office/drawing/2014/main" id="{9DC4897D-40F1-4E77-9C32-DD2AD98AE170}"/>
              </a:ext>
            </a:extLst>
          </p:cNvPr>
          <p:cNvSpPr/>
          <p:nvPr/>
        </p:nvSpPr>
        <p:spPr>
          <a:xfrm>
            <a:off x="3515300" y="1706511"/>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BB1CFDAD-F8B3-43B9-A662-194B246DBCD2}"/>
              </a:ext>
            </a:extLst>
          </p:cNvPr>
          <p:cNvCxnSpPr>
            <a:stCxn id="23" idx="3"/>
            <a:endCxn id="5" idx="1"/>
          </p:cNvCxnSpPr>
          <p:nvPr/>
        </p:nvCxnSpPr>
        <p:spPr>
          <a:xfrm>
            <a:off x="1446269" y="1860401"/>
            <a:ext cx="570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A815DB3-F413-4ABF-8AA9-35E0461647F7}"/>
              </a:ext>
            </a:extLst>
          </p:cNvPr>
          <p:cNvCxnSpPr>
            <a:cxnSpLocks/>
            <a:stCxn id="5" idx="3"/>
            <a:endCxn id="33" idx="2"/>
          </p:cNvCxnSpPr>
          <p:nvPr/>
        </p:nvCxnSpPr>
        <p:spPr>
          <a:xfrm flipV="1">
            <a:off x="2919842" y="1860400"/>
            <a:ext cx="5954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8791D361-23BB-40A6-BB51-2560C8798152}"/>
              </a:ext>
            </a:extLst>
          </p:cNvPr>
          <p:cNvCxnSpPr>
            <a:cxnSpLocks/>
            <a:stCxn id="33" idx="6"/>
            <a:endCxn id="22" idx="1"/>
          </p:cNvCxnSpPr>
          <p:nvPr/>
        </p:nvCxnSpPr>
        <p:spPr>
          <a:xfrm>
            <a:off x="3823077" y="1860400"/>
            <a:ext cx="7489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457B112-5F6B-4A5C-A4DE-AB5A840B456B}"/>
              </a:ext>
            </a:extLst>
          </p:cNvPr>
          <p:cNvCxnSpPr>
            <a:cxnSpLocks/>
            <a:stCxn id="33" idx="6"/>
            <a:endCxn id="25" idx="1"/>
          </p:cNvCxnSpPr>
          <p:nvPr/>
        </p:nvCxnSpPr>
        <p:spPr>
          <a:xfrm>
            <a:off x="3823077" y="1860400"/>
            <a:ext cx="748923" cy="18496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0">
            <a:extLst>
              <a:ext uri="{FF2B5EF4-FFF2-40B4-BE49-F238E27FC236}">
                <a16:creationId xmlns:a16="http://schemas.microsoft.com/office/drawing/2014/main" id="{005AD28A-EE43-4427-9072-2088F4882801}"/>
              </a:ext>
            </a:extLst>
          </p:cNvPr>
          <p:cNvCxnSpPr>
            <a:cxnSpLocks/>
            <a:stCxn id="33" idx="6"/>
            <a:endCxn id="2" idx="1"/>
          </p:cNvCxnSpPr>
          <p:nvPr/>
        </p:nvCxnSpPr>
        <p:spPr>
          <a:xfrm>
            <a:off x="3823077" y="1860400"/>
            <a:ext cx="759751" cy="37150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FBD4121-73D7-464B-9E17-544BDBA84CA9}"/>
              </a:ext>
            </a:extLst>
          </p:cNvPr>
          <p:cNvSpPr txBox="1"/>
          <p:nvPr/>
        </p:nvSpPr>
        <p:spPr>
          <a:xfrm>
            <a:off x="3848725" y="1598790"/>
            <a:ext cx="723275" cy="184666"/>
          </a:xfrm>
          <a:prstGeom prst="rect">
            <a:avLst/>
          </a:prstGeom>
          <a:noFill/>
          <a:ln>
            <a:noFill/>
          </a:ln>
        </p:spPr>
        <p:txBody>
          <a:bodyPr wrap="none" rtlCol="0">
            <a:spAutoFit/>
          </a:bodyPr>
          <a:lstStyle>
            <a:defPPr>
              <a:defRPr lang="en-US"/>
            </a:defPPr>
            <a:lvl1pPr algn="ctr">
              <a:defRPr kumimoji="1" sz="600"/>
            </a:lvl1pPr>
          </a:lstStyle>
          <a:p>
            <a:r>
              <a:rPr lang="ja-JP" altLang="en-US" dirty="0"/>
              <a:t>ミッション確認</a:t>
            </a:r>
          </a:p>
        </p:txBody>
      </p:sp>
      <p:sp>
        <p:nvSpPr>
          <p:cNvPr id="61" name="テキスト ボックス 60">
            <a:extLst>
              <a:ext uri="{FF2B5EF4-FFF2-40B4-BE49-F238E27FC236}">
                <a16:creationId xmlns:a16="http://schemas.microsoft.com/office/drawing/2014/main" id="{0C6D5468-D624-4A28-8EDF-F32B4D61D89D}"/>
              </a:ext>
            </a:extLst>
          </p:cNvPr>
          <p:cNvSpPr txBox="1"/>
          <p:nvPr/>
        </p:nvSpPr>
        <p:spPr>
          <a:xfrm>
            <a:off x="3925669" y="3453638"/>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dirty="0"/>
              <a:t>サウンド設定</a:t>
            </a:r>
          </a:p>
        </p:txBody>
      </p:sp>
      <p:sp>
        <p:nvSpPr>
          <p:cNvPr id="62" name="テキスト ボックス 61">
            <a:extLst>
              <a:ext uri="{FF2B5EF4-FFF2-40B4-BE49-F238E27FC236}">
                <a16:creationId xmlns:a16="http://schemas.microsoft.com/office/drawing/2014/main" id="{59B4A700-E3B1-4E04-B002-272C00DEA609}"/>
              </a:ext>
            </a:extLst>
          </p:cNvPr>
          <p:cNvSpPr txBox="1"/>
          <p:nvPr/>
        </p:nvSpPr>
        <p:spPr>
          <a:xfrm>
            <a:off x="4248834" y="5310571"/>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dirty="0"/>
              <a:t>撤退</a:t>
            </a:r>
          </a:p>
        </p:txBody>
      </p:sp>
      <p:sp>
        <p:nvSpPr>
          <p:cNvPr id="64" name="ひし形 63">
            <a:extLst>
              <a:ext uri="{FF2B5EF4-FFF2-40B4-BE49-F238E27FC236}">
                <a16:creationId xmlns:a16="http://schemas.microsoft.com/office/drawing/2014/main" id="{1C712B23-4941-4DD6-BDB0-FACF9F8797EE}"/>
              </a:ext>
            </a:extLst>
          </p:cNvPr>
          <p:cNvSpPr/>
          <p:nvPr/>
        </p:nvSpPr>
        <p:spPr>
          <a:xfrm>
            <a:off x="6869407" y="5343926"/>
            <a:ext cx="984178"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solidFill>
                  <a:schemeClr val="tx1"/>
                </a:solidFill>
              </a:rPr>
              <a:t>撤退</a:t>
            </a:r>
          </a:p>
        </p:txBody>
      </p:sp>
      <p:cxnSp>
        <p:nvCxnSpPr>
          <p:cNvPr id="67" name="直線矢印コネクタ 66">
            <a:extLst>
              <a:ext uri="{FF2B5EF4-FFF2-40B4-BE49-F238E27FC236}">
                <a16:creationId xmlns:a16="http://schemas.microsoft.com/office/drawing/2014/main" id="{DA3A2619-CC15-4A48-9405-9CFA03ED6F6D}"/>
              </a:ext>
            </a:extLst>
          </p:cNvPr>
          <p:cNvCxnSpPr>
            <a:cxnSpLocks/>
            <a:stCxn id="2" idx="3"/>
            <a:endCxn id="7" idx="1"/>
          </p:cNvCxnSpPr>
          <p:nvPr/>
        </p:nvCxnSpPr>
        <p:spPr>
          <a:xfrm flipV="1">
            <a:off x="5483564" y="5575448"/>
            <a:ext cx="2540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C6A17BE-F8D2-4290-B2C5-214E73B027F0}"/>
              </a:ext>
            </a:extLst>
          </p:cNvPr>
          <p:cNvSpPr txBox="1"/>
          <p:nvPr/>
        </p:nvSpPr>
        <p:spPr>
          <a:xfrm>
            <a:off x="6922914" y="4684737"/>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ホーム画面</a:t>
            </a:r>
            <a:endParaRPr lang="ja-JP" altLang="en-US" dirty="0"/>
          </a:p>
        </p:txBody>
      </p:sp>
      <p:sp>
        <p:nvSpPr>
          <p:cNvPr id="73" name="テキスト ボックス 72">
            <a:extLst>
              <a:ext uri="{FF2B5EF4-FFF2-40B4-BE49-F238E27FC236}">
                <a16:creationId xmlns:a16="http://schemas.microsoft.com/office/drawing/2014/main" id="{BC265A69-09B6-4C57-9068-8B00D2A1564B}"/>
              </a:ext>
            </a:extLst>
          </p:cNvPr>
          <p:cNvSpPr txBox="1"/>
          <p:nvPr/>
        </p:nvSpPr>
        <p:spPr>
          <a:xfrm>
            <a:off x="6922914" y="5014331"/>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フェードアウト</a:t>
            </a: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64" idx="0"/>
            <a:endCxn id="73" idx="2"/>
          </p:cNvCxnSpPr>
          <p:nvPr/>
        </p:nvCxnSpPr>
        <p:spPr>
          <a:xfrm flipV="1">
            <a:off x="7361496" y="5198997"/>
            <a:ext cx="0" cy="1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FF77DC95-9CEA-49EA-B97F-CCE987D864A7}"/>
              </a:ext>
            </a:extLst>
          </p:cNvPr>
          <p:cNvCxnSpPr>
            <a:cxnSpLocks/>
            <a:stCxn id="73" idx="0"/>
            <a:endCxn id="72" idx="2"/>
          </p:cNvCxnSpPr>
          <p:nvPr/>
        </p:nvCxnSpPr>
        <p:spPr>
          <a:xfrm flipV="1">
            <a:off x="7361496" y="4869403"/>
            <a:ext cx="0" cy="14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7377991" y="5218238"/>
            <a:ext cx="229550" cy="184666"/>
          </a:xfrm>
          <a:prstGeom prst="rect">
            <a:avLst/>
          </a:prstGeom>
          <a:noFill/>
          <a:ln>
            <a:noFill/>
          </a:ln>
        </p:spPr>
        <p:txBody>
          <a:bodyPr wrap="none" rtlCol="0">
            <a:spAutoFit/>
          </a:bodyPr>
          <a:lstStyle>
            <a:defPPr>
              <a:defRPr lang="en-US"/>
            </a:defPPr>
            <a:lvl1pPr algn="ctr">
              <a:defRPr kumimoji="1" sz="600"/>
            </a:lvl1pPr>
          </a:lstStyle>
          <a:p>
            <a:r>
              <a:rPr lang="en-US" altLang="ja-JP" dirty="0"/>
              <a:t>Y</a:t>
            </a:r>
            <a:endParaRPr lang="ja-JP" altLang="en-US" dirty="0"/>
          </a:p>
        </p:txBody>
      </p:sp>
      <p:sp>
        <p:nvSpPr>
          <p:cNvPr id="81" name="テキスト ボックス 80">
            <a:extLst>
              <a:ext uri="{FF2B5EF4-FFF2-40B4-BE49-F238E27FC236}">
                <a16:creationId xmlns:a16="http://schemas.microsoft.com/office/drawing/2014/main" id="{B7486543-49F6-4ECA-988B-B731F1769F05}"/>
              </a:ext>
            </a:extLst>
          </p:cNvPr>
          <p:cNvSpPr txBox="1"/>
          <p:nvPr/>
        </p:nvSpPr>
        <p:spPr>
          <a:xfrm>
            <a:off x="7809559" y="5622311"/>
            <a:ext cx="242375" cy="184666"/>
          </a:xfrm>
          <a:prstGeom prst="rect">
            <a:avLst/>
          </a:prstGeom>
          <a:noFill/>
          <a:ln>
            <a:noFill/>
          </a:ln>
        </p:spPr>
        <p:txBody>
          <a:bodyPr wrap="none" rtlCol="0">
            <a:spAutoFit/>
          </a:bodyPr>
          <a:lstStyle>
            <a:defPPr>
              <a:defRPr lang="en-US"/>
            </a:defPPr>
            <a:lvl1pPr algn="ctr">
              <a:defRPr kumimoji="1" sz="600"/>
            </a:lvl1pPr>
          </a:lstStyle>
          <a:p>
            <a:r>
              <a:rPr lang="en-US" altLang="ja-JP" dirty="0"/>
              <a:t>N</a:t>
            </a:r>
            <a:endParaRPr lang="ja-JP" altLang="en-US" dirty="0"/>
          </a:p>
        </p:txBody>
      </p:sp>
      <p:cxnSp>
        <p:nvCxnSpPr>
          <p:cNvPr id="82" name="直線矢印コネクタ 40">
            <a:extLst>
              <a:ext uri="{FF2B5EF4-FFF2-40B4-BE49-F238E27FC236}">
                <a16:creationId xmlns:a16="http://schemas.microsoft.com/office/drawing/2014/main" id="{3BE47619-4EA0-4562-A1F7-8D1DD47B1D84}"/>
              </a:ext>
            </a:extLst>
          </p:cNvPr>
          <p:cNvCxnSpPr>
            <a:cxnSpLocks/>
            <a:stCxn id="64" idx="3"/>
            <a:endCxn id="5" idx="0"/>
          </p:cNvCxnSpPr>
          <p:nvPr/>
        </p:nvCxnSpPr>
        <p:spPr>
          <a:xfrm flipH="1" flipV="1">
            <a:off x="2468437" y="1062019"/>
            <a:ext cx="5385148" cy="4513433"/>
          </a:xfrm>
          <a:prstGeom prst="bentConnector4">
            <a:avLst>
              <a:gd name="adj1" fmla="val -4245"/>
              <a:gd name="adj2" fmla="val 1050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0B85CBC6-93A6-4A5A-BC0D-38CBB2826794}"/>
              </a:ext>
            </a:extLst>
          </p:cNvPr>
          <p:cNvCxnSpPr>
            <a:cxnSpLocks/>
          </p:cNvCxnSpPr>
          <p:nvPr/>
        </p:nvCxnSpPr>
        <p:spPr>
          <a:xfrm>
            <a:off x="5432970" y="3710068"/>
            <a:ext cx="2580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22" idx="3"/>
          </p:cNvCxnSpPr>
          <p:nvPr/>
        </p:nvCxnSpPr>
        <p:spPr>
          <a:xfrm>
            <a:off x="5471442" y="1860401"/>
            <a:ext cx="2580492" cy="30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983368" y="2658782"/>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bt200.</a:t>
            </a:r>
            <a:r>
              <a:rPr lang="ja-JP" altLang="en-US" dirty="0">
                <a:latin typeface="+mn-ea"/>
              </a:rPr>
              <a:t>バトルメニュー</a:t>
            </a:r>
          </a:p>
        </p:txBody>
      </p:sp>
      <p:sp>
        <p:nvSpPr>
          <p:cNvPr id="99" name="正方形/長方形 98">
            <a:extLst>
              <a:ext uri="{FF2B5EF4-FFF2-40B4-BE49-F238E27FC236}">
                <a16:creationId xmlns:a16="http://schemas.microsoft.com/office/drawing/2014/main" id="{B38F705E-9B1B-4C61-A8C0-E1AFB3929096}"/>
              </a:ext>
            </a:extLst>
          </p:cNvPr>
          <p:cNvSpPr/>
          <p:nvPr/>
        </p:nvSpPr>
        <p:spPr>
          <a:xfrm>
            <a:off x="4533640" y="2660250"/>
            <a:ext cx="970137" cy="184666"/>
          </a:xfrm>
          <a:prstGeom prst="rect">
            <a:avLst/>
          </a:prstGeom>
          <a:noFill/>
          <a:ln>
            <a:noFill/>
          </a:ln>
        </p:spPr>
        <p:txBody>
          <a:bodyPr wrap="none" rtlCol="0">
            <a:spAutoFit/>
          </a:bodyPr>
          <a:lstStyle/>
          <a:p>
            <a:pPr algn="ctr"/>
            <a:r>
              <a:rPr kumimoji="1" lang="ja-JP" altLang="en-US" sz="600" dirty="0">
                <a:latin typeface="+mn-ea"/>
              </a:rPr>
              <a:t>bt210.ミッション確認</a:t>
            </a:r>
          </a:p>
        </p:txBody>
      </p:sp>
      <p:sp>
        <p:nvSpPr>
          <p:cNvPr id="100" name="正方形/長方形 99">
            <a:extLst>
              <a:ext uri="{FF2B5EF4-FFF2-40B4-BE49-F238E27FC236}">
                <a16:creationId xmlns:a16="http://schemas.microsoft.com/office/drawing/2014/main" id="{B5D0F858-538F-48FF-A7CB-9A77BD1D504B}"/>
              </a:ext>
            </a:extLst>
          </p:cNvPr>
          <p:cNvSpPr/>
          <p:nvPr/>
        </p:nvSpPr>
        <p:spPr>
          <a:xfrm>
            <a:off x="4539777" y="4513575"/>
            <a:ext cx="893193" cy="184666"/>
          </a:xfrm>
          <a:prstGeom prst="rect">
            <a:avLst/>
          </a:prstGeom>
          <a:noFill/>
          <a:ln>
            <a:noFill/>
          </a:ln>
        </p:spPr>
        <p:txBody>
          <a:bodyPr wrap="none" rtlCol="0">
            <a:spAutoFit/>
          </a:bodyPr>
          <a:lstStyle/>
          <a:p>
            <a:pPr algn="ctr"/>
            <a:r>
              <a:rPr kumimoji="1" lang="en-US" altLang="ja-JP" sz="600" dirty="0">
                <a:latin typeface="+mn-ea"/>
              </a:rPr>
              <a:t>bt220.</a:t>
            </a:r>
            <a:r>
              <a:rPr kumimoji="1" lang="ja-JP" altLang="en-US" sz="600" dirty="0">
                <a:latin typeface="+mn-ea"/>
              </a:rPr>
              <a:t>サウンド設定</a:t>
            </a:r>
          </a:p>
        </p:txBody>
      </p:sp>
      <p:sp>
        <p:nvSpPr>
          <p:cNvPr id="101" name="正方形/長方形 100">
            <a:extLst>
              <a:ext uri="{FF2B5EF4-FFF2-40B4-BE49-F238E27FC236}">
                <a16:creationId xmlns:a16="http://schemas.microsoft.com/office/drawing/2014/main" id="{99E76AE2-213B-4E0D-94EF-4C6322D2DC28}"/>
              </a:ext>
            </a:extLst>
          </p:cNvPr>
          <p:cNvSpPr/>
          <p:nvPr/>
        </p:nvSpPr>
        <p:spPr>
          <a:xfrm>
            <a:off x="4621075" y="6387186"/>
            <a:ext cx="816249" cy="184666"/>
          </a:xfrm>
          <a:prstGeom prst="rect">
            <a:avLst/>
          </a:prstGeom>
          <a:noFill/>
          <a:ln>
            <a:noFill/>
          </a:ln>
        </p:spPr>
        <p:txBody>
          <a:bodyPr wrap="none" rtlCol="0">
            <a:spAutoFit/>
          </a:bodyPr>
          <a:lstStyle/>
          <a:p>
            <a:pPr algn="ctr"/>
            <a:r>
              <a:rPr kumimoji="1" lang="en-US" altLang="ja-JP" sz="600" dirty="0">
                <a:latin typeface="+mn-ea"/>
              </a:rPr>
              <a:t>bt230.</a:t>
            </a:r>
            <a:r>
              <a:rPr kumimoji="1" lang="ja-JP" altLang="en-US" sz="600" dirty="0">
                <a:latin typeface="+mn-ea"/>
              </a:rPr>
              <a:t>ギブアップ</a:t>
            </a:r>
          </a:p>
        </p:txBody>
      </p:sp>
      <p:pic>
        <p:nvPicPr>
          <p:cNvPr id="7" name="図 6">
            <a:extLst>
              <a:ext uri="{FF2B5EF4-FFF2-40B4-BE49-F238E27FC236}">
                <a16:creationId xmlns:a16="http://schemas.microsoft.com/office/drawing/2014/main" id="{4D159359-6B31-4BBA-BD65-C6DD3AABA9C6}"/>
              </a:ext>
            </a:extLst>
          </p:cNvPr>
          <p:cNvPicPr>
            <a:picLocks noChangeAspect="1"/>
          </p:cNvPicPr>
          <p:nvPr/>
        </p:nvPicPr>
        <p:blipFill>
          <a:blip r:embed="rId6"/>
          <a:stretch>
            <a:fillRect/>
          </a:stretch>
        </p:blipFill>
        <p:spPr>
          <a:xfrm>
            <a:off x="5737593" y="4777068"/>
            <a:ext cx="900736" cy="1596760"/>
          </a:xfrm>
          <a:prstGeom prst="rect">
            <a:avLst/>
          </a:prstGeom>
        </p:spPr>
      </p:pic>
      <p:sp>
        <p:nvSpPr>
          <p:cNvPr id="45" name="正方形/長方形 44">
            <a:extLst>
              <a:ext uri="{FF2B5EF4-FFF2-40B4-BE49-F238E27FC236}">
                <a16:creationId xmlns:a16="http://schemas.microsoft.com/office/drawing/2014/main" id="{8E51BC66-6E31-4F1E-BF66-6E3DAAC7BF7C}"/>
              </a:ext>
            </a:extLst>
          </p:cNvPr>
          <p:cNvSpPr/>
          <p:nvPr/>
        </p:nvSpPr>
        <p:spPr>
          <a:xfrm>
            <a:off x="5741364" y="6400108"/>
            <a:ext cx="893193" cy="184666"/>
          </a:xfrm>
          <a:prstGeom prst="rect">
            <a:avLst/>
          </a:prstGeom>
          <a:noFill/>
          <a:ln>
            <a:noFill/>
          </a:ln>
        </p:spPr>
        <p:txBody>
          <a:bodyPr wrap="none" rtlCol="0">
            <a:spAutoFit/>
          </a:bodyPr>
          <a:lstStyle/>
          <a:p>
            <a:pPr algn="ctr"/>
            <a:r>
              <a:rPr kumimoji="1" lang="en-US" altLang="ja-JP" sz="600">
                <a:latin typeface="+mn-ea"/>
              </a:rPr>
              <a:t>bt231.</a:t>
            </a:r>
            <a:r>
              <a:rPr kumimoji="1" lang="ja-JP" altLang="en-US" sz="600">
                <a:latin typeface="+mn-ea"/>
              </a:rPr>
              <a:t>ギブアップ２</a:t>
            </a:r>
            <a:endParaRPr kumimoji="1" lang="ja-JP" altLang="en-US" sz="600" dirty="0">
              <a:latin typeface="+mn-ea"/>
            </a:endParaRPr>
          </a:p>
        </p:txBody>
      </p:sp>
      <p:cxnSp>
        <p:nvCxnSpPr>
          <p:cNvPr id="46" name="直線矢印コネクタ 45">
            <a:extLst>
              <a:ext uri="{FF2B5EF4-FFF2-40B4-BE49-F238E27FC236}">
                <a16:creationId xmlns:a16="http://schemas.microsoft.com/office/drawing/2014/main" id="{16CCC381-53D5-4429-A292-F0B9BD9EE584}"/>
              </a:ext>
            </a:extLst>
          </p:cNvPr>
          <p:cNvCxnSpPr>
            <a:cxnSpLocks/>
            <a:stCxn id="7" idx="3"/>
            <a:endCxn id="64" idx="1"/>
          </p:cNvCxnSpPr>
          <p:nvPr/>
        </p:nvCxnSpPr>
        <p:spPr>
          <a:xfrm>
            <a:off x="6638329" y="5575448"/>
            <a:ext cx="231078"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178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図 116">
            <a:extLst>
              <a:ext uri="{FF2B5EF4-FFF2-40B4-BE49-F238E27FC236}">
                <a16:creationId xmlns:a16="http://schemas.microsoft.com/office/drawing/2014/main" id="{7CAA7824-E3E1-4A9B-97A6-ACC058A4F795}"/>
              </a:ext>
            </a:extLst>
          </p:cNvPr>
          <p:cNvPicPr>
            <a:picLocks noChangeAspect="1"/>
          </p:cNvPicPr>
          <p:nvPr/>
        </p:nvPicPr>
        <p:blipFill>
          <a:blip r:embed="rId2"/>
          <a:stretch>
            <a:fillRect/>
          </a:stretch>
        </p:blipFill>
        <p:spPr>
          <a:xfrm>
            <a:off x="5272821" y="3311351"/>
            <a:ext cx="898582" cy="1596761"/>
          </a:xfrm>
          <a:prstGeom prst="rect">
            <a:avLst/>
          </a:prstGeom>
        </p:spPr>
      </p:pic>
      <p:pic>
        <p:nvPicPr>
          <p:cNvPr id="10" name="図 9" descr="バス が含まれている画像&#10;&#10;自動的に生成された説明">
            <a:extLst>
              <a:ext uri="{FF2B5EF4-FFF2-40B4-BE49-F238E27FC236}">
                <a16:creationId xmlns:a16="http://schemas.microsoft.com/office/drawing/2014/main" id="{C5BFB487-41B3-4C06-AECA-37F4983FD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25" y="1463574"/>
            <a:ext cx="899442" cy="15967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a:t>●フロー</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endParaRPr kumimoji="1" lang="en-US" altLang="ja-JP" sz="1400" b="1" dirty="0">
              <a:solidFill>
                <a:srgbClr val="FF0000"/>
              </a:solidFill>
            </a:endParaRPr>
          </a:p>
          <a:p>
            <a:r>
              <a:rPr kumimoji="1" lang="ja-JP" altLang="en-US" sz="1400" b="1" dirty="0"/>
              <a:t>　（コンティニュー）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2169623"/>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部隊</a:t>
            </a:r>
            <a:r>
              <a:rPr lang="en-US" altLang="ja-JP" dirty="0"/>
              <a:t>HP0</a:t>
            </a:r>
            <a:endParaRPr lang="ja-JP" altLang="en-US" dirty="0"/>
          </a:p>
        </p:txBody>
      </p:sp>
      <p:cxnSp>
        <p:nvCxnSpPr>
          <p:cNvPr id="29" name="直線矢印コネクタ 28">
            <a:extLst>
              <a:ext uri="{FF2B5EF4-FFF2-40B4-BE49-F238E27FC236}">
                <a16:creationId xmlns:a16="http://schemas.microsoft.com/office/drawing/2014/main" id="{BB1CFDAD-F8B3-43B9-A662-194B246DBCD2}"/>
              </a:ext>
            </a:extLst>
          </p:cNvPr>
          <p:cNvCxnSpPr>
            <a:cxnSpLocks/>
            <a:stCxn id="23" idx="3"/>
            <a:endCxn id="10" idx="1"/>
          </p:cNvCxnSpPr>
          <p:nvPr/>
        </p:nvCxnSpPr>
        <p:spPr>
          <a:xfrm flipV="1">
            <a:off x="1446269" y="2261955"/>
            <a:ext cx="2636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ひし形 63">
            <a:extLst>
              <a:ext uri="{FF2B5EF4-FFF2-40B4-BE49-F238E27FC236}">
                <a16:creationId xmlns:a16="http://schemas.microsoft.com/office/drawing/2014/main" id="{1C712B23-4941-4DD6-BDB0-FACF9F8797EE}"/>
              </a:ext>
            </a:extLst>
          </p:cNvPr>
          <p:cNvSpPr/>
          <p:nvPr/>
        </p:nvSpPr>
        <p:spPr>
          <a:xfrm>
            <a:off x="3884738" y="2816050"/>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クリスタル？</a:t>
            </a:r>
            <a:endParaRPr kumimoji="1" lang="ja-JP" altLang="en-US" sz="700" dirty="0">
              <a:solidFill>
                <a:schemeClr val="tx1"/>
              </a:solidFill>
            </a:endParaRP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10" idx="3"/>
            <a:endCxn id="4" idx="2"/>
          </p:cNvCxnSpPr>
          <p:nvPr/>
        </p:nvCxnSpPr>
        <p:spPr>
          <a:xfrm flipV="1">
            <a:off x="2609367" y="2260668"/>
            <a:ext cx="264159" cy="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3474012" y="2862909"/>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復活</a:t>
            </a:r>
            <a:endParaRPr lang="ja-JP" altLang="en-US" dirty="0"/>
          </a:p>
        </p:txBody>
      </p:sp>
      <p:cxnSp>
        <p:nvCxnSpPr>
          <p:cNvPr id="87" name="直線矢印コネクタ 86">
            <a:extLst>
              <a:ext uri="{FF2B5EF4-FFF2-40B4-BE49-F238E27FC236}">
                <a16:creationId xmlns:a16="http://schemas.microsoft.com/office/drawing/2014/main" id="{0B85CBC6-93A6-4A5A-BC0D-38CBB2826794}"/>
              </a:ext>
            </a:extLst>
          </p:cNvPr>
          <p:cNvCxnSpPr>
            <a:cxnSpLocks/>
            <a:stCxn id="64" idx="3"/>
            <a:endCxn id="57" idx="1"/>
          </p:cNvCxnSpPr>
          <p:nvPr/>
        </p:nvCxnSpPr>
        <p:spPr>
          <a:xfrm flipV="1">
            <a:off x="4854877" y="3047575"/>
            <a:ext cx="8672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64" idx="2"/>
            <a:endCxn id="117" idx="1"/>
          </p:cNvCxnSpPr>
          <p:nvPr/>
        </p:nvCxnSpPr>
        <p:spPr>
          <a:xfrm rot="16200000" flipH="1">
            <a:off x="4405999" y="3242909"/>
            <a:ext cx="830631" cy="903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674578" y="3060337"/>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bt300.</a:t>
            </a:r>
            <a:r>
              <a:rPr lang="ja-JP" altLang="en-US" dirty="0">
                <a:latin typeface="+mn-ea"/>
              </a:rPr>
              <a:t>コンティニュー</a:t>
            </a:r>
          </a:p>
        </p:txBody>
      </p:sp>
      <p:sp>
        <p:nvSpPr>
          <p:cNvPr id="57" name="テキスト ボックス 56">
            <a:extLst>
              <a:ext uri="{FF2B5EF4-FFF2-40B4-BE49-F238E27FC236}">
                <a16:creationId xmlns:a16="http://schemas.microsoft.com/office/drawing/2014/main" id="{FC02CF84-B661-4929-A6C7-7D676F1F8B5D}"/>
              </a:ext>
            </a:extLst>
          </p:cNvPr>
          <p:cNvSpPr txBox="1"/>
          <p:nvPr/>
        </p:nvSpPr>
        <p:spPr>
          <a:xfrm>
            <a:off x="5722112" y="2955242"/>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a:t>
            </a:r>
          </a:p>
        </p:txBody>
      </p:sp>
      <p:sp>
        <p:nvSpPr>
          <p:cNvPr id="4" name="楕円 3">
            <a:extLst>
              <a:ext uri="{FF2B5EF4-FFF2-40B4-BE49-F238E27FC236}">
                <a16:creationId xmlns:a16="http://schemas.microsoft.com/office/drawing/2014/main" id="{9A69A9F2-1003-48C3-AFEC-CED94ECB19BF}"/>
              </a:ext>
            </a:extLst>
          </p:cNvPr>
          <p:cNvSpPr/>
          <p:nvPr/>
        </p:nvSpPr>
        <p:spPr>
          <a:xfrm>
            <a:off x="2873526" y="2120017"/>
            <a:ext cx="281302" cy="281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151ECEB-F181-4B28-AA4F-10237FC314FB}"/>
              </a:ext>
            </a:extLst>
          </p:cNvPr>
          <p:cNvSpPr txBox="1"/>
          <p:nvPr/>
        </p:nvSpPr>
        <p:spPr>
          <a:xfrm>
            <a:off x="3878759" y="2168335"/>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30" name="テキスト ボックス 29">
            <a:extLst>
              <a:ext uri="{FF2B5EF4-FFF2-40B4-BE49-F238E27FC236}">
                <a16:creationId xmlns:a16="http://schemas.microsoft.com/office/drawing/2014/main" id="{4E966DB9-062B-492C-A1EA-994F8B114528}"/>
              </a:ext>
            </a:extLst>
          </p:cNvPr>
          <p:cNvSpPr txBox="1"/>
          <p:nvPr/>
        </p:nvSpPr>
        <p:spPr>
          <a:xfrm>
            <a:off x="4758268" y="2816050"/>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足りている</a:t>
            </a:r>
            <a:endParaRPr lang="ja-JP" altLang="en-US" dirty="0"/>
          </a:p>
        </p:txBody>
      </p:sp>
      <p:sp>
        <p:nvSpPr>
          <p:cNvPr id="33" name="テキスト ボックス 32">
            <a:extLst>
              <a:ext uri="{FF2B5EF4-FFF2-40B4-BE49-F238E27FC236}">
                <a16:creationId xmlns:a16="http://schemas.microsoft.com/office/drawing/2014/main" id="{B46B955C-A4FF-457C-A956-813EBE08E51A}"/>
              </a:ext>
            </a:extLst>
          </p:cNvPr>
          <p:cNvSpPr txBox="1"/>
          <p:nvPr/>
        </p:nvSpPr>
        <p:spPr>
          <a:xfrm>
            <a:off x="4320569" y="3311352"/>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a:t>不足している</a:t>
            </a:r>
            <a:endParaRPr lang="ja-JP" altLang="en-US" dirty="0"/>
          </a:p>
        </p:txBody>
      </p:sp>
      <p:cxnSp>
        <p:nvCxnSpPr>
          <p:cNvPr id="34" name="直線矢印コネクタ 33">
            <a:extLst>
              <a:ext uri="{FF2B5EF4-FFF2-40B4-BE49-F238E27FC236}">
                <a16:creationId xmlns:a16="http://schemas.microsoft.com/office/drawing/2014/main" id="{6D5CE259-A493-4D2F-B1DD-68BBB4DBE9C3}"/>
              </a:ext>
            </a:extLst>
          </p:cNvPr>
          <p:cNvCxnSpPr>
            <a:cxnSpLocks/>
            <a:stCxn id="4" idx="6"/>
            <a:endCxn id="26" idx="1"/>
          </p:cNvCxnSpPr>
          <p:nvPr/>
        </p:nvCxnSpPr>
        <p:spPr>
          <a:xfrm>
            <a:off x="3154828" y="2260668"/>
            <a:ext cx="723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B124FF41-62E9-4158-8AC7-72A010144F11}"/>
              </a:ext>
            </a:extLst>
          </p:cNvPr>
          <p:cNvSpPr txBox="1"/>
          <p:nvPr/>
        </p:nvSpPr>
        <p:spPr>
          <a:xfrm>
            <a:off x="3881749" y="4702587"/>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a:t>
            </a:r>
            <a:endParaRPr lang="ja-JP" altLang="en-US" dirty="0"/>
          </a:p>
        </p:txBody>
      </p:sp>
      <p:cxnSp>
        <p:nvCxnSpPr>
          <p:cNvPr id="41" name="直線矢印コネクタ 40">
            <a:extLst>
              <a:ext uri="{FF2B5EF4-FFF2-40B4-BE49-F238E27FC236}">
                <a16:creationId xmlns:a16="http://schemas.microsoft.com/office/drawing/2014/main" id="{73FAD1BA-34FF-4147-B34C-27CBB8560467}"/>
              </a:ext>
            </a:extLst>
          </p:cNvPr>
          <p:cNvCxnSpPr>
            <a:cxnSpLocks/>
            <a:stCxn id="4" idx="6"/>
            <a:endCxn id="64" idx="1"/>
          </p:cNvCxnSpPr>
          <p:nvPr/>
        </p:nvCxnSpPr>
        <p:spPr>
          <a:xfrm>
            <a:off x="3154828" y="2260668"/>
            <a:ext cx="729910" cy="7869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108F510-B84B-4089-BC88-9652AC61C413}"/>
              </a:ext>
            </a:extLst>
          </p:cNvPr>
          <p:cNvSpPr txBox="1"/>
          <p:nvPr/>
        </p:nvSpPr>
        <p:spPr>
          <a:xfrm>
            <a:off x="7562475" y="4017399"/>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52" name="テキスト ボックス 51">
            <a:extLst>
              <a:ext uri="{FF2B5EF4-FFF2-40B4-BE49-F238E27FC236}">
                <a16:creationId xmlns:a16="http://schemas.microsoft.com/office/drawing/2014/main" id="{D1E809DD-4E64-4204-BB84-A34824A40089}"/>
              </a:ext>
            </a:extLst>
          </p:cNvPr>
          <p:cNvSpPr txBox="1"/>
          <p:nvPr/>
        </p:nvSpPr>
        <p:spPr>
          <a:xfrm>
            <a:off x="3358594" y="2043751"/>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課金ボタン</a:t>
            </a:r>
            <a:endParaRPr lang="ja-JP" altLang="en-US" dirty="0"/>
          </a:p>
        </p:txBody>
      </p:sp>
      <p:cxnSp>
        <p:nvCxnSpPr>
          <p:cNvPr id="53" name="直線矢印コネクタ 40">
            <a:extLst>
              <a:ext uri="{FF2B5EF4-FFF2-40B4-BE49-F238E27FC236}">
                <a16:creationId xmlns:a16="http://schemas.microsoft.com/office/drawing/2014/main" id="{03097532-B7E0-416D-8B00-974111EBD32B}"/>
              </a:ext>
            </a:extLst>
          </p:cNvPr>
          <p:cNvCxnSpPr>
            <a:cxnSpLocks/>
            <a:stCxn id="4" idx="6"/>
            <a:endCxn id="36" idx="1"/>
          </p:cNvCxnSpPr>
          <p:nvPr/>
        </p:nvCxnSpPr>
        <p:spPr>
          <a:xfrm>
            <a:off x="3154828" y="2260668"/>
            <a:ext cx="726921" cy="2534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5E5968C-29D3-422D-B5C9-C2CD5DD1F7E5}"/>
              </a:ext>
            </a:extLst>
          </p:cNvPr>
          <p:cNvSpPr txBox="1"/>
          <p:nvPr/>
        </p:nvSpPr>
        <p:spPr>
          <a:xfrm>
            <a:off x="3479582" y="4610254"/>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敗北</a:t>
            </a:r>
            <a:endParaRPr lang="ja-JP" altLang="en-US" dirty="0"/>
          </a:p>
        </p:txBody>
      </p:sp>
      <p:cxnSp>
        <p:nvCxnSpPr>
          <p:cNvPr id="62" name="直線矢印コネクタ 61">
            <a:extLst>
              <a:ext uri="{FF2B5EF4-FFF2-40B4-BE49-F238E27FC236}">
                <a16:creationId xmlns:a16="http://schemas.microsoft.com/office/drawing/2014/main" id="{0D6CD78D-2415-40DD-B7B9-2FAFED55FBD5}"/>
              </a:ext>
            </a:extLst>
          </p:cNvPr>
          <p:cNvCxnSpPr>
            <a:cxnSpLocks/>
            <a:stCxn id="117" idx="3"/>
            <a:endCxn id="95" idx="1"/>
          </p:cNvCxnSpPr>
          <p:nvPr/>
        </p:nvCxnSpPr>
        <p:spPr>
          <a:xfrm>
            <a:off x="6171403" y="4109732"/>
            <a:ext cx="1842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C583B1E0-0D5E-4509-92EC-E7DF40256EBF}"/>
              </a:ext>
            </a:extLst>
          </p:cNvPr>
          <p:cNvSpPr txBox="1"/>
          <p:nvPr/>
        </p:nvSpPr>
        <p:spPr>
          <a:xfrm>
            <a:off x="5044683" y="4940365"/>
            <a:ext cx="1354858" cy="184666"/>
          </a:xfrm>
          <a:prstGeom prst="rect">
            <a:avLst/>
          </a:prstGeom>
          <a:noFill/>
          <a:ln>
            <a:noFill/>
          </a:ln>
        </p:spPr>
        <p:txBody>
          <a:bodyPr wrap="none" rtlCol="0">
            <a:spAutoFit/>
          </a:bodyPr>
          <a:lstStyle>
            <a:defPPr>
              <a:defRPr lang="en-US"/>
            </a:defPPr>
            <a:lvl1pPr algn="ctr">
              <a:defRPr kumimoji="1" sz="600"/>
            </a:lvl1pPr>
          </a:lstStyle>
          <a:p>
            <a:r>
              <a:rPr lang="en-US" altLang="ja-JP">
                <a:latin typeface="+mn-ea"/>
              </a:rPr>
              <a:t>bt301.</a:t>
            </a:r>
            <a:r>
              <a:rPr lang="ja-JP" altLang="en-US">
                <a:latin typeface="+mn-ea"/>
              </a:rPr>
              <a:t>クリスタル不足ウィンドウ</a:t>
            </a:r>
            <a:endParaRPr lang="ja-JP" altLang="en-US" dirty="0">
              <a:latin typeface="+mn-ea"/>
            </a:endParaRPr>
          </a:p>
        </p:txBody>
      </p:sp>
      <p:cxnSp>
        <p:nvCxnSpPr>
          <p:cNvPr id="66" name="直線矢印コネクタ 93">
            <a:extLst>
              <a:ext uri="{FF2B5EF4-FFF2-40B4-BE49-F238E27FC236}">
                <a16:creationId xmlns:a16="http://schemas.microsoft.com/office/drawing/2014/main" id="{69822BC8-0CEE-46BC-9490-BB9C09C87C95}"/>
              </a:ext>
            </a:extLst>
          </p:cNvPr>
          <p:cNvCxnSpPr>
            <a:cxnSpLocks/>
            <a:stCxn id="95" idx="2"/>
            <a:endCxn id="10" idx="0"/>
          </p:cNvCxnSpPr>
          <p:nvPr/>
        </p:nvCxnSpPr>
        <p:spPr>
          <a:xfrm rot="5400000" flipH="1">
            <a:off x="3061341" y="561879"/>
            <a:ext cx="2877684" cy="4681074"/>
          </a:xfrm>
          <a:prstGeom prst="bentConnector5">
            <a:avLst>
              <a:gd name="adj1" fmla="val -17628"/>
              <a:gd name="adj2" fmla="val -43571"/>
              <a:gd name="adj3" fmla="val 1079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426DBDE-9222-4BB8-92CD-AF756F95E5F7}"/>
              </a:ext>
            </a:extLst>
          </p:cNvPr>
          <p:cNvCxnSpPr>
            <a:cxnSpLocks/>
            <a:stCxn id="26" idx="3"/>
          </p:cNvCxnSpPr>
          <p:nvPr/>
        </p:nvCxnSpPr>
        <p:spPr>
          <a:xfrm>
            <a:off x="4853704" y="2260668"/>
            <a:ext cx="402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ひし形 94">
            <a:extLst>
              <a:ext uri="{FF2B5EF4-FFF2-40B4-BE49-F238E27FC236}">
                <a16:creationId xmlns:a16="http://schemas.microsoft.com/office/drawing/2014/main" id="{F7A2C352-696F-4AC2-9104-26413A194A0D}"/>
              </a:ext>
            </a:extLst>
          </p:cNvPr>
          <p:cNvSpPr/>
          <p:nvPr/>
        </p:nvSpPr>
        <p:spPr>
          <a:xfrm>
            <a:off x="6355650" y="3878207"/>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ボタン</a:t>
            </a:r>
            <a:endParaRPr kumimoji="1" lang="ja-JP" altLang="en-US" sz="700" dirty="0">
              <a:solidFill>
                <a:schemeClr val="tx1"/>
              </a:solidFill>
            </a:endParaRPr>
          </a:p>
        </p:txBody>
      </p:sp>
      <p:sp>
        <p:nvSpPr>
          <p:cNvPr id="107" name="テキスト ボックス 106">
            <a:extLst>
              <a:ext uri="{FF2B5EF4-FFF2-40B4-BE49-F238E27FC236}">
                <a16:creationId xmlns:a16="http://schemas.microsoft.com/office/drawing/2014/main" id="{4705EA7B-388E-41F7-B794-5789A04B3642}"/>
              </a:ext>
            </a:extLst>
          </p:cNvPr>
          <p:cNvSpPr txBox="1"/>
          <p:nvPr/>
        </p:nvSpPr>
        <p:spPr>
          <a:xfrm>
            <a:off x="7192938" y="3832733"/>
            <a:ext cx="492444" cy="184666"/>
          </a:xfrm>
          <a:prstGeom prst="rect">
            <a:avLst/>
          </a:prstGeom>
          <a:noFill/>
          <a:ln>
            <a:noFill/>
          </a:ln>
        </p:spPr>
        <p:txBody>
          <a:bodyPr wrap="none" rtlCol="0">
            <a:spAutoFit/>
          </a:bodyPr>
          <a:lstStyle>
            <a:defPPr>
              <a:defRPr lang="en-US"/>
            </a:defPPr>
            <a:lvl1pPr algn="ctr">
              <a:defRPr kumimoji="1" sz="600"/>
            </a:lvl1pPr>
          </a:lstStyle>
          <a:p>
            <a:r>
              <a:rPr lang="ja-JP" altLang="en-US"/>
              <a:t>ショップ</a:t>
            </a:r>
            <a:endParaRPr lang="ja-JP" altLang="en-US" dirty="0"/>
          </a:p>
        </p:txBody>
      </p:sp>
      <p:sp>
        <p:nvSpPr>
          <p:cNvPr id="108" name="テキスト ボックス 107">
            <a:extLst>
              <a:ext uri="{FF2B5EF4-FFF2-40B4-BE49-F238E27FC236}">
                <a16:creationId xmlns:a16="http://schemas.microsoft.com/office/drawing/2014/main" id="{49597EC3-727A-4A0A-B904-4A96EEFEA31D}"/>
              </a:ext>
            </a:extLst>
          </p:cNvPr>
          <p:cNvSpPr txBox="1"/>
          <p:nvPr/>
        </p:nvSpPr>
        <p:spPr>
          <a:xfrm>
            <a:off x="6909834" y="4331155"/>
            <a:ext cx="415499" cy="184666"/>
          </a:xfrm>
          <a:prstGeom prst="rect">
            <a:avLst/>
          </a:prstGeom>
          <a:noFill/>
          <a:ln>
            <a:noFill/>
          </a:ln>
        </p:spPr>
        <p:txBody>
          <a:bodyPr wrap="none" rtlCol="0">
            <a:spAutoFit/>
          </a:bodyPr>
          <a:lstStyle>
            <a:defPPr>
              <a:defRPr lang="en-US"/>
            </a:defPPr>
            <a:lvl1pPr algn="ctr">
              <a:defRPr kumimoji="1" sz="600"/>
            </a:lvl1pPr>
          </a:lstStyle>
          <a:p>
            <a:r>
              <a:rPr lang="ja-JP" altLang="en-US"/>
              <a:t>やめる</a:t>
            </a:r>
            <a:endParaRPr lang="ja-JP" altLang="en-US" dirty="0"/>
          </a:p>
        </p:txBody>
      </p:sp>
      <p:cxnSp>
        <p:nvCxnSpPr>
          <p:cNvPr id="113" name="直線矢印コネクタ 112">
            <a:extLst>
              <a:ext uri="{FF2B5EF4-FFF2-40B4-BE49-F238E27FC236}">
                <a16:creationId xmlns:a16="http://schemas.microsoft.com/office/drawing/2014/main" id="{F37A6660-CBCD-4ED9-9609-3470CC8480E5}"/>
              </a:ext>
            </a:extLst>
          </p:cNvPr>
          <p:cNvCxnSpPr>
            <a:cxnSpLocks/>
            <a:stCxn id="47" idx="3"/>
          </p:cNvCxnSpPr>
          <p:nvPr/>
        </p:nvCxnSpPr>
        <p:spPr>
          <a:xfrm>
            <a:off x="8537420" y="4109732"/>
            <a:ext cx="336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A0ECFD1D-4509-423F-96FC-99B2CA83F510}"/>
              </a:ext>
            </a:extLst>
          </p:cNvPr>
          <p:cNvCxnSpPr>
            <a:cxnSpLocks/>
            <a:stCxn id="95" idx="3"/>
            <a:endCxn id="47" idx="1"/>
          </p:cNvCxnSpPr>
          <p:nvPr/>
        </p:nvCxnSpPr>
        <p:spPr>
          <a:xfrm flipV="1">
            <a:off x="7325789" y="4109732"/>
            <a:ext cx="2366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953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bt200.</a:t>
            </a:r>
            <a:r>
              <a:rPr kumimoji="1" lang="ja-JP" altLang="en-US" sz="1400" b="1" dirty="0"/>
              <a:t>バトルメニュー</a:t>
            </a:r>
          </a:p>
        </p:txBody>
      </p:sp>
      <p:pic>
        <p:nvPicPr>
          <p:cNvPr id="21" name="図 20" descr="バス, モニター, 携帯電話 が含まれている画像&#10;&#10;自動的に生成された説明">
            <a:extLst>
              <a:ext uri="{FF2B5EF4-FFF2-40B4-BE49-F238E27FC236}">
                <a16:creationId xmlns:a16="http://schemas.microsoft.com/office/drawing/2014/main" id="{00659505-9B6C-49A7-9ABF-C1DAB2570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9361"/>
            <a:ext cx="2339333" cy="4137477"/>
          </a:xfrm>
          <a:prstGeom prst="rect">
            <a:avLst/>
          </a:prstGeom>
        </p:spPr>
      </p:pic>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848309" cy="200055"/>
          </a:xfrm>
          <a:prstGeom prst="rect">
            <a:avLst/>
          </a:prstGeom>
          <a:noFill/>
        </p:spPr>
        <p:txBody>
          <a:bodyPr wrap="none" rtlCol="0">
            <a:spAutoFit/>
          </a:bodyPr>
          <a:lstStyle/>
          <a:p>
            <a:r>
              <a:rPr kumimoji="1" lang="en-US" altLang="ja-JP" sz="700" dirty="0"/>
              <a:t>02.</a:t>
            </a:r>
            <a:r>
              <a:rPr kumimoji="1" lang="ja-JP" altLang="en-US" sz="700" dirty="0"/>
              <a:t>クエスト情報</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170367"/>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758541" cy="200055"/>
          </a:xfrm>
          <a:prstGeom prst="rect">
            <a:avLst/>
          </a:prstGeom>
          <a:noFill/>
        </p:spPr>
        <p:txBody>
          <a:bodyPr wrap="none" rtlCol="0">
            <a:spAutoFit/>
          </a:bodyPr>
          <a:lstStyle/>
          <a:p>
            <a:r>
              <a:rPr kumimoji="1" lang="en-US" altLang="ja-JP" sz="700" dirty="0"/>
              <a:t>03.</a:t>
            </a:r>
            <a:r>
              <a:rPr kumimoji="1" lang="ja-JP" altLang="en-US" sz="700" dirty="0"/>
              <a:t>機能ボタン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2265825" y="2170367"/>
            <a:ext cx="947662" cy="9266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2254968" y="2170367"/>
            <a:ext cx="958519" cy="15745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19708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323659" y="3297111"/>
            <a:ext cx="889828" cy="10273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endParaRPr kumimoji="1" lang="en-US" altLang="ja-JP"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dirty="0"/>
              <a:t>バトルメニューというテキスト。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133644" cy="246221"/>
          </a:xfrm>
          <a:prstGeom prst="rect">
            <a:avLst/>
          </a:prstGeom>
          <a:noFill/>
        </p:spPr>
        <p:txBody>
          <a:bodyPr wrap="none" rtlCol="0">
            <a:spAutoFit/>
          </a:bodyPr>
          <a:lstStyle/>
          <a:p>
            <a:r>
              <a:rPr kumimoji="1" lang="en-US" altLang="ja-JP" sz="1000" b="1" dirty="0"/>
              <a:t>02.</a:t>
            </a:r>
            <a:r>
              <a:rPr kumimoji="1" lang="ja-JP" altLang="en-US" sz="1000" b="1" dirty="0"/>
              <a:t>クエスト情報</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364750" cy="246221"/>
          </a:xfrm>
          <a:prstGeom prst="rect">
            <a:avLst/>
          </a:prstGeom>
          <a:noFill/>
        </p:spPr>
        <p:txBody>
          <a:bodyPr wrap="none" rtlCol="0">
            <a:spAutoFit/>
          </a:bodyPr>
          <a:lstStyle/>
          <a:p>
            <a:r>
              <a:rPr kumimoji="1" lang="ja-JP" altLang="en-US" sz="1000" dirty="0"/>
              <a:t>ステージ名とクエスト名を表示する。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005403" cy="246221"/>
          </a:xfrm>
          <a:prstGeom prst="rect">
            <a:avLst/>
          </a:prstGeom>
          <a:noFill/>
        </p:spPr>
        <p:txBody>
          <a:bodyPr wrap="none" rtlCol="0">
            <a:spAutoFit/>
          </a:bodyPr>
          <a:lstStyle/>
          <a:p>
            <a:r>
              <a:rPr kumimoji="1" lang="en-US" altLang="ja-JP" sz="1000" b="1" dirty="0"/>
              <a:t>03.</a:t>
            </a:r>
            <a:r>
              <a:rPr kumimoji="1" lang="ja-JP" altLang="en-US" sz="1000" b="1" dirty="0"/>
              <a:t>機能ボタン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236510" cy="861774"/>
          </a:xfrm>
          <a:prstGeom prst="rect">
            <a:avLst/>
          </a:prstGeom>
          <a:noFill/>
        </p:spPr>
        <p:txBody>
          <a:bodyPr wrap="none" rtlCol="0">
            <a:spAutoFit/>
          </a:bodyPr>
          <a:lstStyle/>
          <a:p>
            <a:r>
              <a:rPr kumimoji="1" lang="ja-JP" altLang="en-US" sz="1000" dirty="0"/>
              <a:t>バトルメニューの各機能のボタン。</a:t>
            </a:r>
            <a:endParaRPr kumimoji="1" lang="en-US" altLang="ja-JP" sz="1000" dirty="0"/>
          </a:p>
          <a:p>
            <a:r>
              <a:rPr kumimoji="1" lang="ja-JP" altLang="en-US" sz="1000" dirty="0"/>
              <a:t>　</a:t>
            </a:r>
            <a:endParaRPr kumimoji="1" lang="en-US" altLang="ja-JP" sz="1000" dirty="0"/>
          </a:p>
          <a:p>
            <a:r>
              <a:rPr kumimoji="1" lang="ja-JP" altLang="en-US" sz="1000" dirty="0"/>
              <a:t>　・ミッション確認</a:t>
            </a:r>
            <a:endParaRPr kumimoji="1" lang="en-US" altLang="ja-JP" sz="1000" dirty="0"/>
          </a:p>
          <a:p>
            <a:r>
              <a:rPr kumimoji="1" lang="ja-JP" altLang="en-US" sz="1000" dirty="0"/>
              <a:t>　・サウンド設定</a:t>
            </a:r>
            <a:endParaRPr kumimoji="1" lang="en-US" altLang="ja-JP" sz="1000" dirty="0"/>
          </a:p>
          <a:p>
            <a:r>
              <a:rPr kumimoji="1" lang="ja-JP" altLang="en-US" sz="1000" dirty="0"/>
              <a:t>　・撤退</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2749471" cy="246221"/>
          </a:xfrm>
          <a:prstGeom prst="rect">
            <a:avLst/>
          </a:prstGeom>
          <a:noFill/>
        </p:spPr>
        <p:txBody>
          <a:bodyPr wrap="none" rtlCol="0">
            <a:spAutoFit/>
          </a:bodyPr>
          <a:lstStyle/>
          <a:p>
            <a:r>
              <a:rPr kumimoji="1" lang="ja-JP" altLang="en-US" sz="1000" dirty="0"/>
              <a:t>ウィンドウを閉じてバトルにもどるボタン。</a:t>
            </a:r>
            <a:endParaRPr kumimoji="1" lang="en-US" altLang="ja-JP" sz="1000" dirty="0"/>
          </a:p>
        </p:txBody>
      </p:sp>
    </p:spTree>
    <p:extLst>
      <p:ext uri="{BB962C8B-B14F-4D97-AF65-F5344CB8AC3E}">
        <p14:creationId xmlns:p14="http://schemas.microsoft.com/office/powerpoint/2010/main" val="105338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白いバックグラウンドのスクリーンショット&#10;&#10;自動的に生成された説明">
            <a:extLst>
              <a:ext uri="{FF2B5EF4-FFF2-40B4-BE49-F238E27FC236}">
                <a16:creationId xmlns:a16="http://schemas.microsoft.com/office/drawing/2014/main" id="{21A4E178-D27E-4B40-808E-5FB57264B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01" y="963985"/>
            <a:ext cx="2329563" cy="4135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bt210.</a:t>
            </a:r>
            <a:r>
              <a:rPr kumimoji="1" lang="ja-JP" altLang="en-US" sz="1400" b="1" dirty="0"/>
              <a:t>ミッション確認</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459102"/>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359074"/>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786565" y="2170367"/>
            <a:ext cx="1426922" cy="4471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38077" cy="200055"/>
          </a:xfrm>
          <a:prstGeom prst="rect">
            <a:avLst/>
          </a:prstGeom>
          <a:noFill/>
        </p:spPr>
        <p:txBody>
          <a:bodyPr wrap="none" rtlCol="0">
            <a:spAutoFit/>
          </a:bodyPr>
          <a:lstStyle/>
          <a:p>
            <a:r>
              <a:rPr kumimoji="1" lang="en-US" altLang="ja-JP" sz="700" dirty="0"/>
              <a:t>02.</a:t>
            </a:r>
            <a:r>
              <a:rPr kumimoji="1" lang="ja-JP" altLang="en-US" sz="700" dirty="0"/>
              <a:t>ミッション情報</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975868"/>
            <a:ext cx="848309" cy="200055"/>
          </a:xfrm>
          <a:prstGeom prst="rect">
            <a:avLst/>
          </a:prstGeom>
          <a:noFill/>
        </p:spPr>
        <p:txBody>
          <a:bodyPr wrap="none" rtlCol="0">
            <a:spAutoFit/>
          </a:bodyPr>
          <a:lstStyle/>
          <a:p>
            <a:r>
              <a:rPr kumimoji="1" lang="en-US" altLang="ja-JP" sz="700" dirty="0"/>
              <a:t>03.</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06770" y="4075896"/>
            <a:ext cx="806717"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a:t>ミッション</a:t>
            </a:r>
            <a:r>
              <a:rPr kumimoji="1" lang="ja-JP" altLang="en-US" sz="1000" dirty="0"/>
              <a:t>確認</a:t>
            </a:r>
            <a:r>
              <a:rPr kumimoji="1" lang="ja-JP" altLang="en-US" sz="1000"/>
              <a:t>と</a:t>
            </a:r>
            <a:r>
              <a:rPr kumimoji="1" lang="ja-JP" altLang="en-US" sz="1000" dirty="0"/>
              <a:t>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2351926" cy="246221"/>
          </a:xfrm>
          <a:prstGeom prst="rect">
            <a:avLst/>
          </a:prstGeom>
          <a:noFill/>
        </p:spPr>
        <p:txBody>
          <a:bodyPr wrap="none" rtlCol="0">
            <a:spAutoFit/>
          </a:bodyPr>
          <a:lstStyle/>
          <a:p>
            <a:r>
              <a:rPr kumimoji="1" lang="en-US" altLang="ja-JP" sz="1000" b="1" dirty="0"/>
              <a:t>02.</a:t>
            </a:r>
            <a:r>
              <a:rPr kumimoji="1" lang="ja-JP" altLang="en-US" sz="1000" b="1" dirty="0"/>
              <a:t>ミッション情報</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390672" cy="1323439"/>
          </a:xfrm>
          <a:prstGeom prst="rect">
            <a:avLst/>
          </a:prstGeom>
          <a:noFill/>
        </p:spPr>
        <p:txBody>
          <a:bodyPr wrap="none" rtlCol="0">
            <a:spAutoFit/>
          </a:bodyPr>
          <a:lstStyle/>
          <a:p>
            <a:r>
              <a:rPr kumimoji="1" lang="ja-JP" altLang="en-US" sz="1000" dirty="0"/>
              <a:t>通常ミッションを表示する。</a:t>
            </a:r>
            <a:endParaRPr kumimoji="1" lang="en-US" altLang="ja-JP" sz="1000" dirty="0"/>
          </a:p>
          <a:p>
            <a:r>
              <a:rPr kumimoji="1" lang="ja-JP" altLang="en-US" sz="1000" dirty="0"/>
              <a:t>クリア済のものは達成マークをつける。</a:t>
            </a:r>
            <a:endParaRPr kumimoji="1" lang="en-US" altLang="ja-JP" sz="1000" dirty="0"/>
          </a:p>
          <a:p>
            <a:endParaRPr kumimoji="1" lang="en-US" altLang="ja-JP" sz="1000" dirty="0"/>
          </a:p>
          <a:p>
            <a:r>
              <a:rPr kumimoji="1" lang="ja-JP" altLang="en-US" sz="1000" dirty="0"/>
              <a:t>クリア済の隠しミッションがあれば、</a:t>
            </a:r>
            <a:endParaRPr kumimoji="1" lang="en-US" altLang="ja-JP" sz="1000" dirty="0"/>
          </a:p>
          <a:p>
            <a:r>
              <a:rPr kumimoji="1" lang="ja-JP" altLang="en-US" sz="1000" dirty="0"/>
              <a:t>スクロールバーとともに表示する。</a:t>
            </a:r>
            <a:endParaRPr kumimoji="1" lang="en-US" altLang="ja-JP" sz="1000" dirty="0"/>
          </a:p>
          <a:p>
            <a:endParaRPr kumimoji="1" lang="en-US" altLang="ja-JP" sz="1000" dirty="0"/>
          </a:p>
          <a:p>
            <a:r>
              <a:rPr kumimoji="1" lang="ja-JP" altLang="en-US" sz="1000" dirty="0"/>
              <a:t>これらの情報はバトル開始時のもので、</a:t>
            </a:r>
            <a:endParaRPr kumimoji="1" lang="en-US" altLang="ja-JP" sz="1000" dirty="0"/>
          </a:p>
          <a:p>
            <a:r>
              <a:rPr kumimoji="1" lang="ja-JP" altLang="en-US" sz="1000" dirty="0"/>
              <a:t>今回新たに獲得したミッションについては考慮しない。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97118" y="3180316"/>
            <a:ext cx="1133644" cy="246221"/>
          </a:xfrm>
          <a:prstGeom prst="rect">
            <a:avLst/>
          </a:prstGeom>
          <a:noFill/>
        </p:spPr>
        <p:txBody>
          <a:bodyPr wrap="none" rtlCol="0">
            <a:spAutoFit/>
          </a:bodyPr>
          <a:lstStyle/>
          <a:p>
            <a:r>
              <a:rPr kumimoji="1" lang="en-US" altLang="ja-JP" sz="1000" b="1" dirty="0"/>
              <a:t>03.</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58488" y="3426537"/>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sp>
        <p:nvSpPr>
          <p:cNvPr id="44" name="テキスト ボックス 43">
            <a:extLst>
              <a:ext uri="{FF2B5EF4-FFF2-40B4-BE49-F238E27FC236}">
                <a16:creationId xmlns:a16="http://schemas.microsoft.com/office/drawing/2014/main" id="{3E0D94C5-DF1E-4EE6-8F45-7F398A10B667}"/>
              </a:ext>
            </a:extLst>
          </p:cNvPr>
          <p:cNvSpPr txBox="1"/>
          <p:nvPr/>
        </p:nvSpPr>
        <p:spPr>
          <a:xfrm>
            <a:off x="4130433" y="3918979"/>
            <a:ext cx="825867" cy="246221"/>
          </a:xfrm>
          <a:prstGeom prst="rect">
            <a:avLst/>
          </a:prstGeom>
          <a:noFill/>
        </p:spPr>
        <p:txBody>
          <a:bodyPr wrap="none" rtlCol="0">
            <a:spAutoFit/>
          </a:bodyPr>
          <a:lstStyle/>
          <a:p>
            <a:r>
              <a:rPr kumimoji="1" lang="ja-JP" altLang="en-US" sz="1000" b="1" dirty="0"/>
              <a:t>・類似画面</a:t>
            </a:r>
          </a:p>
        </p:txBody>
      </p:sp>
      <p:sp>
        <p:nvSpPr>
          <p:cNvPr id="45" name="テキスト ボックス 44">
            <a:extLst>
              <a:ext uri="{FF2B5EF4-FFF2-40B4-BE49-F238E27FC236}">
                <a16:creationId xmlns:a16="http://schemas.microsoft.com/office/drawing/2014/main" id="{FA9157D7-5C18-40CD-A4B0-79705FE24BD7}"/>
              </a:ext>
            </a:extLst>
          </p:cNvPr>
          <p:cNvSpPr txBox="1"/>
          <p:nvPr/>
        </p:nvSpPr>
        <p:spPr>
          <a:xfrm>
            <a:off x="4320102" y="4196319"/>
            <a:ext cx="2906565" cy="707886"/>
          </a:xfrm>
          <a:prstGeom prst="rect">
            <a:avLst/>
          </a:prstGeom>
          <a:noFill/>
        </p:spPr>
        <p:txBody>
          <a:bodyPr wrap="none" rtlCol="0">
            <a:spAutoFit/>
          </a:bodyPr>
          <a:lstStyle/>
          <a:p>
            <a:r>
              <a:rPr kumimoji="1" lang="ja-JP" altLang="en-US" sz="1000" dirty="0">
                <a:latin typeface="+mn-ea"/>
              </a:rPr>
              <a:t>本画面の表示物は</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ステージ選択仕様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r>
              <a:rPr kumimoji="1" lang="ja-JP" altLang="en-US" sz="1000" dirty="0">
                <a:latin typeface="+mn-ea"/>
              </a:rPr>
              <a:t>の</a:t>
            </a:r>
            <a:endParaRPr kumimoji="1" lang="en-US" altLang="ja-JP" sz="1000" dirty="0">
              <a:latin typeface="+mn-ea"/>
            </a:endParaRPr>
          </a:p>
          <a:p>
            <a:r>
              <a:rPr kumimoji="1" lang="en-US" altLang="ja-JP" sz="1000" b="1" dirty="0"/>
              <a:t>st110b.</a:t>
            </a:r>
            <a:r>
              <a:rPr kumimoji="1" lang="ja-JP" altLang="en-US" sz="1000" b="1" dirty="0"/>
              <a:t>ミッション確認ウィンドウ</a:t>
            </a:r>
            <a:endParaRPr kumimoji="1" lang="en-US" altLang="ja-JP" sz="1000" b="1" dirty="0">
              <a:latin typeface="+mn-ea"/>
            </a:endParaRPr>
          </a:p>
          <a:p>
            <a:r>
              <a:rPr kumimoji="1" lang="ja-JP" altLang="en-US" sz="1000" dirty="0">
                <a:latin typeface="+mn-ea"/>
              </a:rPr>
              <a:t>と同様となる。（ボタンの表示が違うが）</a:t>
            </a:r>
            <a:endParaRPr kumimoji="1" lang="en-US" altLang="ja-JP" sz="1000" dirty="0">
              <a:latin typeface="+mn-ea"/>
            </a:endParaRPr>
          </a:p>
        </p:txBody>
      </p:sp>
    </p:spTree>
    <p:extLst>
      <p:ext uri="{BB962C8B-B14F-4D97-AF65-F5344CB8AC3E}">
        <p14:creationId xmlns:p14="http://schemas.microsoft.com/office/powerpoint/2010/main" val="1562308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時計 が含まれている画像&#10;&#10;自動的に生成された説明">
            <a:extLst>
              <a:ext uri="{FF2B5EF4-FFF2-40B4-BE49-F238E27FC236}">
                <a16:creationId xmlns:a16="http://schemas.microsoft.com/office/drawing/2014/main" id="{9FA8FAC8-6DB0-4ED0-970C-7481C6E72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963985"/>
            <a:ext cx="2330603" cy="413747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67205" cy="307777"/>
          </a:xfrm>
          <a:prstGeom prst="rect">
            <a:avLst/>
          </a:prstGeom>
          <a:noFill/>
        </p:spPr>
        <p:txBody>
          <a:bodyPr wrap="none" rtlCol="0">
            <a:spAutoFit/>
          </a:bodyPr>
          <a:lstStyle/>
          <a:p>
            <a:r>
              <a:rPr kumimoji="1" lang="ja-JP" altLang="en-US" sz="1400" b="1" dirty="0"/>
              <a:t>●</a:t>
            </a:r>
            <a:r>
              <a:rPr kumimoji="1" lang="en-US" altLang="ja-JP" sz="1400" b="1" dirty="0"/>
              <a:t>bt220.</a:t>
            </a:r>
            <a:r>
              <a:rPr kumimoji="1" lang="ja-JP" altLang="en-US" sz="1400" b="1" dirty="0"/>
              <a:t>サウンド設定</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310829" y="2170367"/>
            <a:ext cx="1902658" cy="349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26857" cy="200055"/>
          </a:xfrm>
          <a:prstGeom prst="rect">
            <a:avLst/>
          </a:prstGeom>
          <a:noFill/>
        </p:spPr>
        <p:txBody>
          <a:bodyPr wrap="none" rtlCol="0">
            <a:spAutoFit/>
          </a:bodyPr>
          <a:lstStyle/>
          <a:p>
            <a:r>
              <a:rPr kumimoji="1" lang="en-US" altLang="ja-JP" sz="700" dirty="0"/>
              <a:t>02.ON/OFF</a:t>
            </a:r>
            <a:r>
              <a:rPr kumimoji="1" lang="ja-JP" altLang="en-US" sz="700" dirty="0"/>
              <a:t>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1271337" y="2170367"/>
            <a:ext cx="1942150" cy="7769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1271337" y="2170367"/>
            <a:ext cx="1942150" cy="1126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80477"/>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80505"/>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サウンド設定というテキスト。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239442" cy="246221"/>
          </a:xfrm>
          <a:prstGeom prst="rect">
            <a:avLst/>
          </a:prstGeom>
          <a:noFill/>
        </p:spPr>
        <p:txBody>
          <a:bodyPr wrap="none" rtlCol="0">
            <a:spAutoFit/>
          </a:bodyPr>
          <a:lstStyle/>
          <a:p>
            <a:r>
              <a:rPr kumimoji="1" lang="en-US" altLang="ja-JP" sz="1000" b="1" dirty="0"/>
              <a:t>02.ON/OFF</a:t>
            </a:r>
            <a:r>
              <a:rPr kumimoji="1" lang="ja-JP" altLang="en-US" sz="1000" b="1" dirty="0"/>
              <a:t>ボタン</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627916" cy="400110"/>
          </a:xfrm>
          <a:prstGeom prst="rect">
            <a:avLst/>
          </a:prstGeom>
          <a:noFill/>
        </p:spPr>
        <p:txBody>
          <a:bodyPr wrap="none" rtlCol="0">
            <a:spAutoFit/>
          </a:bodyPr>
          <a:lstStyle/>
          <a:p>
            <a:r>
              <a:rPr kumimoji="1" lang="ja-JP" altLang="en-US" sz="1000" dirty="0"/>
              <a:t>ボリュームによらず、強制的にミュートするボタン。</a:t>
            </a:r>
            <a:endParaRPr kumimoji="1" lang="en-US" altLang="ja-JP" sz="1000" dirty="0"/>
          </a:p>
          <a:p>
            <a:r>
              <a:rPr kumimoji="1" lang="en-US" altLang="ja-JP" sz="1000" dirty="0"/>
              <a:t>OFF</a:t>
            </a:r>
            <a:r>
              <a:rPr kumimoji="1" lang="ja-JP" altLang="en-US" sz="1000" dirty="0"/>
              <a:t>にすると後述のボリュームバーからツマミがなくなる。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288106"/>
            <a:ext cx="2351926" cy="246221"/>
          </a:xfrm>
          <a:prstGeom prst="rect">
            <a:avLst/>
          </a:prstGeom>
          <a:noFill/>
        </p:spPr>
        <p:txBody>
          <a:bodyPr wrap="none" rtlCol="0">
            <a:spAutoFit/>
          </a:bodyPr>
          <a:lstStyle/>
          <a:p>
            <a:r>
              <a:rPr kumimoji="1" lang="en-US" altLang="ja-JP" sz="1000" b="1" dirty="0"/>
              <a:t>03.</a:t>
            </a:r>
            <a:r>
              <a:rPr kumimoji="1" lang="ja-JP" altLang="en-US" sz="1000" b="1"/>
              <a:t>ボリュームバー</a:t>
            </a:r>
            <a:r>
              <a:rPr kumimoji="1" lang="ja-JP" altLang="en-US" sz="1000" b="1">
                <a:solidFill>
                  <a:srgbClr val="FF0000"/>
                </a:solidFill>
              </a:rPr>
              <a:t>（</a:t>
            </a:r>
            <a:r>
              <a:rPr kumimoji="1" lang="en-US" altLang="ja-JP" sz="1000" b="1" dirty="0">
                <a:solidFill>
                  <a:srgbClr val="FF0000"/>
                </a:solidFill>
              </a:rPr>
              <a:t>20200214</a:t>
            </a:r>
            <a:r>
              <a:rPr kumimoji="1" lang="ja-JP" altLang="en-US" sz="1000" b="1">
                <a:solidFill>
                  <a:srgbClr val="FF0000"/>
                </a:solidFill>
              </a:rPr>
              <a:t>修正）</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534327"/>
            <a:ext cx="3698448" cy="707886"/>
          </a:xfrm>
          <a:prstGeom prst="rect">
            <a:avLst/>
          </a:prstGeom>
          <a:noFill/>
        </p:spPr>
        <p:txBody>
          <a:bodyPr wrap="none" rtlCol="0">
            <a:spAutoFit/>
          </a:bodyPr>
          <a:lstStyle/>
          <a:p>
            <a:r>
              <a:rPr kumimoji="1" lang="en-US" altLang="ja-JP" sz="1000" dirty="0"/>
              <a:t>0</a:t>
            </a:r>
            <a:r>
              <a:rPr kumimoji="1" lang="ja-JP" altLang="en-US" sz="1000"/>
              <a:t>～</a:t>
            </a:r>
            <a:r>
              <a:rPr kumimoji="1" lang="en-US" altLang="ja-JP" sz="1000" dirty="0"/>
              <a:t>10</a:t>
            </a:r>
            <a:r>
              <a:rPr kumimoji="1" lang="ja-JP" altLang="en-US" sz="1000"/>
              <a:t>の</a:t>
            </a:r>
            <a:r>
              <a:rPr kumimoji="1" lang="en-US" altLang="ja-JP" sz="1000" dirty="0"/>
              <a:t>11</a:t>
            </a:r>
            <a:r>
              <a:rPr kumimoji="1" lang="ja-JP" altLang="en-US" sz="1000"/>
              <a:t>段階でで</a:t>
            </a:r>
            <a:r>
              <a:rPr kumimoji="1" lang="ja-JP" altLang="en-US" sz="1000" dirty="0"/>
              <a:t>音量を調整</a:t>
            </a:r>
            <a:r>
              <a:rPr kumimoji="1" lang="ja-JP" altLang="en-US" sz="1000"/>
              <a:t>する。</a:t>
            </a:r>
            <a:endParaRPr kumimoji="1" lang="en-US" altLang="ja-JP" sz="1000" dirty="0"/>
          </a:p>
          <a:p>
            <a:r>
              <a:rPr kumimoji="1" lang="ja-JP" altLang="en-US" sz="1000"/>
              <a:t>初期値は最大値の</a:t>
            </a:r>
            <a:r>
              <a:rPr kumimoji="1" lang="en-US" altLang="ja-JP" sz="1000" dirty="0"/>
              <a:t>10</a:t>
            </a:r>
            <a:r>
              <a:rPr kumimoji="1" lang="ja-JP" altLang="en-US" sz="1000"/>
              <a:t>。。</a:t>
            </a:r>
            <a:endParaRPr kumimoji="1" lang="en-US" altLang="ja-JP" sz="1000" dirty="0"/>
          </a:p>
          <a:p>
            <a:r>
              <a:rPr kumimoji="1" lang="en-US" altLang="ja-JP" sz="1000" dirty="0"/>
              <a:t>0</a:t>
            </a:r>
            <a:r>
              <a:rPr kumimoji="1" lang="ja-JP" altLang="en-US" sz="1000"/>
              <a:t>と</a:t>
            </a:r>
            <a:r>
              <a:rPr kumimoji="1" lang="ja-JP" altLang="en-US" sz="1000" dirty="0"/>
              <a:t>上記</a:t>
            </a:r>
            <a:r>
              <a:rPr kumimoji="1" lang="en-US" altLang="ja-JP" sz="1000" dirty="0"/>
              <a:t>OFF</a:t>
            </a:r>
            <a:r>
              <a:rPr kumimoji="1" lang="ja-JP" altLang="en-US" sz="1000" dirty="0"/>
              <a:t>状態は別物とする。</a:t>
            </a:r>
            <a:endParaRPr kumimoji="1" lang="en-US" altLang="ja-JP" sz="1000" dirty="0"/>
          </a:p>
          <a:p>
            <a:r>
              <a:rPr kumimoji="1" lang="ja-JP" altLang="en-US" sz="1000"/>
              <a:t>（</a:t>
            </a:r>
            <a:r>
              <a:rPr kumimoji="1" lang="en-US" altLang="ja-JP" sz="1000" dirty="0"/>
              <a:t>0</a:t>
            </a:r>
            <a:r>
              <a:rPr kumimoji="1" lang="ja-JP" altLang="en-US" sz="1000"/>
              <a:t>に</a:t>
            </a:r>
            <a:r>
              <a:rPr kumimoji="1" lang="ja-JP" altLang="en-US" sz="1000" dirty="0"/>
              <a:t>したからといってミュートが</a:t>
            </a:r>
            <a:r>
              <a:rPr kumimoji="1" lang="en-US" altLang="ja-JP" sz="1000" dirty="0"/>
              <a:t>OFF</a:t>
            </a:r>
            <a:r>
              <a:rPr kumimoji="1" lang="ja-JP" altLang="en-US" sz="1000" dirty="0"/>
              <a:t>になるわけではない）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323659" y="1739874"/>
            <a:ext cx="889828"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63984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608535"/>
            <a:ext cx="938077" cy="200055"/>
          </a:xfrm>
          <a:prstGeom prst="rect">
            <a:avLst/>
          </a:prstGeom>
          <a:noFill/>
        </p:spPr>
        <p:txBody>
          <a:bodyPr wrap="none" rtlCol="0">
            <a:spAutoFit/>
          </a:bodyPr>
          <a:lstStyle/>
          <a:p>
            <a:r>
              <a:rPr kumimoji="1" lang="en-US" altLang="ja-JP" sz="700" dirty="0"/>
              <a:t>03.</a:t>
            </a:r>
            <a:r>
              <a:rPr kumimoji="1" lang="ja-JP" altLang="en-US" sz="700" dirty="0"/>
              <a:t>ボリュームバー</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a:off x="2793390" y="2588835"/>
            <a:ext cx="420097" cy="1197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0D46196-14F0-45CF-870C-96B378673EA8}"/>
              </a:ext>
            </a:extLst>
          </p:cNvPr>
          <p:cNvCxnSpPr>
            <a:cxnSpLocks/>
            <a:endCxn id="46" idx="1"/>
          </p:cNvCxnSpPr>
          <p:nvPr/>
        </p:nvCxnSpPr>
        <p:spPr>
          <a:xfrm flipV="1">
            <a:off x="2793389" y="2708563"/>
            <a:ext cx="420098" cy="2476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46F738-1618-4A25-AC1A-7F37331C769A}"/>
              </a:ext>
            </a:extLst>
          </p:cNvPr>
          <p:cNvCxnSpPr>
            <a:cxnSpLocks/>
            <a:endCxn id="46" idx="1"/>
          </p:cNvCxnSpPr>
          <p:nvPr/>
        </p:nvCxnSpPr>
        <p:spPr>
          <a:xfrm flipV="1">
            <a:off x="2762880" y="2708563"/>
            <a:ext cx="450607" cy="6510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4DA3C479-ABFD-455E-97BE-00FF32C67E50}"/>
              </a:ext>
            </a:extLst>
          </p:cNvPr>
          <p:cNvSpPr/>
          <p:nvPr/>
        </p:nvSpPr>
        <p:spPr>
          <a:xfrm>
            <a:off x="4331101" y="4504776"/>
            <a:ext cx="2889849" cy="927322"/>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音量とミュートの関係がわかりにくかったり</a:t>
            </a:r>
            <a:endParaRPr kumimoji="1" lang="en-US" altLang="ja-JP" sz="1000" dirty="0">
              <a:solidFill>
                <a:schemeClr val="tx1"/>
              </a:solidFill>
            </a:endParaRPr>
          </a:p>
          <a:p>
            <a:r>
              <a:rPr kumimoji="1" lang="ja-JP" altLang="en-US" sz="1000" dirty="0">
                <a:solidFill>
                  <a:schemeClr val="tx1"/>
                </a:solidFill>
              </a:rPr>
              <a:t>実装が複雑になる場合は要相談。</a:t>
            </a:r>
          </a:p>
        </p:txBody>
      </p:sp>
    </p:spTree>
    <p:extLst>
      <p:ext uri="{BB962C8B-B14F-4D97-AF65-F5344CB8AC3E}">
        <p14:creationId xmlns:p14="http://schemas.microsoft.com/office/powerpoint/2010/main" val="4045297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FC4B374B-3755-4573-9DD2-51E3B8A371A8}"/>
              </a:ext>
            </a:extLst>
          </p:cNvPr>
          <p:cNvPicPr>
            <a:picLocks noChangeAspect="1"/>
          </p:cNvPicPr>
          <p:nvPr/>
        </p:nvPicPr>
        <p:blipFill>
          <a:blip r:embed="rId2"/>
          <a:stretch>
            <a:fillRect/>
          </a:stretch>
        </p:blipFill>
        <p:spPr>
          <a:xfrm>
            <a:off x="746765"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bt230.</a:t>
            </a:r>
            <a:r>
              <a:rPr kumimoji="1" lang="ja-JP" altLang="en-US" sz="1400" b="1" dirty="0"/>
              <a:t>ギブアップ</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303253" y="2348294"/>
            <a:ext cx="910234" cy="1978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24826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0490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04931"/>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467068" cy="246221"/>
          </a:xfrm>
          <a:prstGeom prst="rect">
            <a:avLst/>
          </a:prstGeom>
          <a:noFill/>
        </p:spPr>
        <p:txBody>
          <a:bodyPr wrap="none" rtlCol="0">
            <a:spAutoFit/>
          </a:bodyPr>
          <a:lstStyle/>
          <a:p>
            <a:r>
              <a:rPr kumimoji="1" lang="ja-JP" altLang="en-US" sz="1000" dirty="0"/>
              <a:t>撤退というテキスト。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ギブアップ内容のテキスト表示。</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26300"/>
            <a:ext cx="1390124" cy="246221"/>
          </a:xfrm>
          <a:prstGeom prst="rect">
            <a:avLst/>
          </a:prstGeom>
          <a:noFill/>
        </p:spPr>
        <p:txBody>
          <a:bodyPr wrap="none" rtlCol="0">
            <a:spAutoFit/>
          </a:bodyPr>
          <a:lstStyle/>
          <a:p>
            <a:r>
              <a:rPr kumimoji="1" lang="en-US" altLang="ja-JP" sz="1000" b="1" dirty="0"/>
              <a:t>03.</a:t>
            </a:r>
            <a:r>
              <a:rPr kumimoji="1" lang="ja-JP" altLang="en-US" sz="1000" b="1" dirty="0"/>
              <a:t>ギブアップボタン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72521"/>
            <a:ext cx="2108269" cy="246221"/>
          </a:xfrm>
          <a:prstGeom prst="rect">
            <a:avLst/>
          </a:prstGeom>
          <a:noFill/>
        </p:spPr>
        <p:txBody>
          <a:bodyPr wrap="none" rtlCol="0">
            <a:spAutoFit/>
          </a:bodyPr>
          <a:lstStyle/>
          <a:p>
            <a:r>
              <a:rPr kumimoji="1" lang="ja-JP" altLang="en-US" sz="1000" dirty="0"/>
              <a:t>バトルをやめて終了するボタン。</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65054"/>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011275"/>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095873" y="2000098"/>
            <a:ext cx="1117614" cy="525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900070"/>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946518"/>
            <a:ext cx="1027845" cy="200055"/>
          </a:xfrm>
          <a:prstGeom prst="rect">
            <a:avLst/>
          </a:prstGeom>
          <a:noFill/>
        </p:spPr>
        <p:txBody>
          <a:bodyPr wrap="none" rtlCol="0">
            <a:spAutoFit/>
          </a:bodyPr>
          <a:lstStyle/>
          <a:p>
            <a:r>
              <a:rPr kumimoji="1" lang="en-US" altLang="ja-JP" sz="700" dirty="0"/>
              <a:t>03.</a:t>
            </a:r>
            <a:r>
              <a:rPr kumimoji="1" lang="ja-JP" altLang="en-US" sz="700" dirty="0"/>
              <a:t>ギブアップボタン</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flipV="1">
            <a:off x="2639683" y="3046546"/>
            <a:ext cx="573804" cy="2648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09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4C97560B-0E0B-4E84-8C3A-02467D261C06}"/>
              </a:ext>
            </a:extLst>
          </p:cNvPr>
          <p:cNvPicPr>
            <a:picLocks noChangeAspect="1"/>
          </p:cNvPicPr>
          <p:nvPr/>
        </p:nvPicPr>
        <p:blipFill>
          <a:blip r:embed="rId2"/>
          <a:stretch>
            <a:fillRect/>
          </a:stretch>
        </p:blipFill>
        <p:spPr>
          <a:xfrm>
            <a:off x="746766"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169457" cy="307777"/>
          </a:xfrm>
          <a:prstGeom prst="rect">
            <a:avLst/>
          </a:prstGeom>
          <a:noFill/>
        </p:spPr>
        <p:txBody>
          <a:bodyPr wrap="none" rtlCol="0">
            <a:spAutoFit/>
          </a:bodyPr>
          <a:lstStyle/>
          <a:p>
            <a:r>
              <a:rPr kumimoji="1" lang="ja-JP" altLang="en-US" sz="1400" b="1"/>
              <a:t>●</a:t>
            </a:r>
            <a:r>
              <a:rPr kumimoji="1" lang="en-US" altLang="ja-JP" sz="1400" b="1"/>
              <a:t>bt231.</a:t>
            </a:r>
            <a:r>
              <a:rPr kumimoji="1" lang="ja-JP" altLang="en-US" sz="1400" b="1"/>
              <a:t>ギブアップ２</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r>
              <a:rPr kumimoji="1" lang="ja-JP" altLang="en-US" sz="1000" b="1" dirty="0">
                <a:solidFill>
                  <a:srgbClr val="FF0000"/>
                </a:solidFill>
              </a:rPr>
              <a:t>）</a:t>
            </a:r>
          </a:p>
        </p:txBody>
      </p:sp>
      <p:sp>
        <p:nvSpPr>
          <p:cNvPr id="35" name="テキスト ボックス 34">
            <a:extLst>
              <a:ext uri="{FF2B5EF4-FFF2-40B4-BE49-F238E27FC236}">
                <a16:creationId xmlns:a16="http://schemas.microsoft.com/office/drawing/2014/main" id="{2B8B17F4-83BC-49E7-8646-4BB5AAB82EF7}"/>
              </a:ext>
            </a:extLst>
          </p:cNvPr>
          <p:cNvSpPr txBox="1"/>
          <p:nvPr/>
        </p:nvSpPr>
        <p:spPr>
          <a:xfrm>
            <a:off x="3541364" y="840875"/>
            <a:ext cx="1467068" cy="246221"/>
          </a:xfrm>
          <a:prstGeom prst="rect">
            <a:avLst/>
          </a:prstGeom>
          <a:noFill/>
        </p:spPr>
        <p:txBody>
          <a:bodyPr wrap="none" rtlCol="0">
            <a:spAutoFit/>
          </a:bodyPr>
          <a:lstStyle/>
          <a:p>
            <a:r>
              <a:rPr kumimoji="1" lang="ja-JP" altLang="en-US" sz="1000" b="1"/>
              <a:t>・再確認のウィンドウ</a:t>
            </a:r>
            <a:endParaRPr kumimoji="1" lang="ja-JP" altLang="en-US"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3838466" y="1087096"/>
            <a:ext cx="3640740" cy="553998"/>
          </a:xfrm>
          <a:prstGeom prst="rect">
            <a:avLst/>
          </a:prstGeom>
          <a:noFill/>
        </p:spPr>
        <p:txBody>
          <a:bodyPr wrap="none" rtlCol="0">
            <a:spAutoFit/>
          </a:bodyPr>
          <a:lstStyle/>
          <a:p>
            <a:r>
              <a:rPr kumimoji="1" lang="ja-JP" altLang="en-US" sz="1000"/>
              <a:t>誤ってバトルを終了しないように、</a:t>
            </a:r>
            <a:endParaRPr kumimoji="1" lang="en-US" altLang="ja-JP" sz="1000"/>
          </a:p>
          <a:p>
            <a:r>
              <a:rPr kumimoji="1" lang="ja-JP" altLang="en-US" sz="1000"/>
              <a:t>再度同じ確認を繰り返す。</a:t>
            </a:r>
            <a:endParaRPr kumimoji="1" lang="en-US" altLang="ja-JP" sz="1000"/>
          </a:p>
          <a:p>
            <a:r>
              <a:rPr kumimoji="1" lang="ja-JP" altLang="en-US" sz="1000"/>
              <a:t>本文が少し変わっている以外は、</a:t>
            </a:r>
            <a:r>
              <a:rPr kumimoji="1" lang="en-US" altLang="ja-JP" sz="1000"/>
              <a:t>bt230.</a:t>
            </a:r>
            <a:r>
              <a:rPr kumimoji="1" lang="ja-JP" altLang="en-US" sz="1000"/>
              <a:t>ギブアップと同様。</a:t>
            </a:r>
            <a:endParaRPr kumimoji="1" lang="en-US" altLang="ja-JP" sz="1000" dirty="0"/>
          </a:p>
        </p:txBody>
      </p:sp>
      <p:sp>
        <p:nvSpPr>
          <p:cNvPr id="29" name="テキスト ボックス 28">
            <a:extLst>
              <a:ext uri="{FF2B5EF4-FFF2-40B4-BE49-F238E27FC236}">
                <a16:creationId xmlns:a16="http://schemas.microsoft.com/office/drawing/2014/main" id="{517903E8-FBD5-44D8-9E4D-01B0DE29B7E4}"/>
              </a:ext>
            </a:extLst>
          </p:cNvPr>
          <p:cNvSpPr txBox="1"/>
          <p:nvPr/>
        </p:nvSpPr>
        <p:spPr>
          <a:xfrm>
            <a:off x="3541364" y="1764204"/>
            <a:ext cx="697627" cy="246221"/>
          </a:xfrm>
          <a:prstGeom prst="rect">
            <a:avLst/>
          </a:prstGeom>
          <a:noFill/>
        </p:spPr>
        <p:txBody>
          <a:bodyPr wrap="none" rtlCol="0">
            <a:spAutoFit/>
          </a:bodyPr>
          <a:lstStyle/>
          <a:p>
            <a:r>
              <a:rPr kumimoji="1" lang="ja-JP" altLang="en-US" sz="1000" b="1" dirty="0"/>
              <a:t>・終了時</a:t>
            </a:r>
          </a:p>
        </p:txBody>
      </p:sp>
      <p:sp>
        <p:nvSpPr>
          <p:cNvPr id="30" name="テキスト ボックス 29">
            <a:extLst>
              <a:ext uri="{FF2B5EF4-FFF2-40B4-BE49-F238E27FC236}">
                <a16:creationId xmlns:a16="http://schemas.microsoft.com/office/drawing/2014/main" id="{F82BFE2C-FC58-4E6E-9C3F-317095BB9F07}"/>
              </a:ext>
            </a:extLst>
          </p:cNvPr>
          <p:cNvSpPr txBox="1"/>
          <p:nvPr/>
        </p:nvSpPr>
        <p:spPr>
          <a:xfrm>
            <a:off x="3731033" y="2041544"/>
            <a:ext cx="3775393" cy="1015663"/>
          </a:xfrm>
          <a:prstGeom prst="rect">
            <a:avLst/>
          </a:prstGeom>
          <a:noFill/>
        </p:spPr>
        <p:txBody>
          <a:bodyPr wrap="none" rtlCol="0">
            <a:spAutoFit/>
          </a:bodyPr>
          <a:lstStyle/>
          <a:p>
            <a:r>
              <a:rPr kumimoji="1" lang="ja-JP" altLang="en-US" sz="1000" dirty="0">
                <a:latin typeface="+mn-ea"/>
              </a:rPr>
              <a:t>終了した場合はウィンドウを閉じ、画面をフェードアウトして</a:t>
            </a:r>
            <a:endParaRPr kumimoji="1" lang="en-US" altLang="ja-JP" sz="1000" dirty="0">
              <a:latin typeface="+mn-ea"/>
            </a:endParaRPr>
          </a:p>
          <a:p>
            <a:r>
              <a:rPr kumimoji="1" lang="ja-JP" altLang="en-US" sz="1000" dirty="0">
                <a:latin typeface="+mn-ea"/>
              </a:rPr>
              <a:t>そのままバトルを終了する。</a:t>
            </a:r>
            <a:endParaRPr kumimoji="1" lang="en-US" altLang="ja-JP" sz="1000" dirty="0">
              <a:latin typeface="+mn-ea"/>
            </a:endParaRPr>
          </a:p>
          <a:p>
            <a:r>
              <a:rPr kumimoji="1" lang="ja-JP" altLang="en-US" sz="1000" dirty="0">
                <a:latin typeface="+mn-ea"/>
              </a:rPr>
              <a:t>バトル中に減った数値等は保持し、その他は破棄する。</a:t>
            </a:r>
            <a:endParaRPr kumimoji="1" lang="en-US" altLang="ja-JP" sz="1000" dirty="0">
              <a:latin typeface="+mn-ea"/>
            </a:endParaRPr>
          </a:p>
          <a:p>
            <a:r>
              <a:rPr kumimoji="1" lang="ja-JP" altLang="en-US" sz="1000" dirty="0">
                <a:latin typeface="+mn-ea"/>
              </a:rPr>
              <a:t>（キズナポイントはバトル後減る想定）</a:t>
            </a:r>
            <a:endParaRPr kumimoji="1" lang="en-US" altLang="ja-JP" sz="1000" dirty="0">
              <a:latin typeface="+mn-ea"/>
            </a:endParaRPr>
          </a:p>
          <a:p>
            <a:endParaRPr kumimoji="1" lang="en-US" altLang="ja-JP" sz="1000" dirty="0">
              <a:latin typeface="+mn-ea"/>
            </a:endParaRPr>
          </a:p>
          <a:p>
            <a:r>
              <a:rPr kumimoji="1" lang="ja-JP" altLang="en-US" sz="1000" dirty="0">
                <a:latin typeface="+mn-ea"/>
              </a:rPr>
              <a:t>遷移先はホーム画面。</a:t>
            </a:r>
            <a:endParaRPr kumimoji="1" lang="en-US" altLang="ja-JP" sz="1000" dirty="0">
              <a:latin typeface="+mn-ea"/>
            </a:endParaRPr>
          </a:p>
        </p:txBody>
      </p:sp>
    </p:spTree>
    <p:extLst>
      <p:ext uri="{BB962C8B-B14F-4D97-AF65-F5344CB8AC3E}">
        <p14:creationId xmlns:p14="http://schemas.microsoft.com/office/powerpoint/2010/main" val="939596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バス が含まれている画像&#10;&#10;自動的に生成された説明">
            <a:extLst>
              <a:ext uri="{FF2B5EF4-FFF2-40B4-BE49-F238E27FC236}">
                <a16:creationId xmlns:a16="http://schemas.microsoft.com/office/drawing/2014/main" id="{F3B588DA-E54A-4FCA-B936-48CB78E4D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3985"/>
            <a:ext cx="2331398" cy="41388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bt300.</a:t>
            </a:r>
            <a:r>
              <a:rPr kumimoji="1" lang="ja-JP" altLang="en-US" sz="1400" b="1" dirty="0"/>
              <a:t>コンティニュー</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44315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343131"/>
            <a:ext cx="1117614" cy="200055"/>
          </a:xfrm>
          <a:prstGeom prst="rect">
            <a:avLst/>
          </a:prstGeom>
          <a:noFill/>
        </p:spPr>
        <p:txBody>
          <a:bodyPr wrap="none" rtlCol="0">
            <a:spAutoFit/>
          </a:bodyPr>
          <a:lstStyle/>
          <a:p>
            <a:r>
              <a:rPr kumimoji="1" lang="en-US" altLang="ja-JP" sz="700" dirty="0"/>
              <a:t>03.</a:t>
            </a:r>
            <a:r>
              <a:rPr kumimoji="1" lang="ja-JP" altLang="en-US" sz="700" dirty="0"/>
              <a:t>コンティニュー価格</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579741"/>
            <a:ext cx="758541" cy="200055"/>
          </a:xfrm>
          <a:prstGeom prst="rect">
            <a:avLst/>
          </a:prstGeom>
          <a:noFill/>
        </p:spPr>
        <p:txBody>
          <a:bodyPr wrap="none" rtlCol="0">
            <a:spAutoFit/>
          </a:bodyPr>
          <a:lstStyle/>
          <a:p>
            <a:r>
              <a:rPr kumimoji="1" lang="en-US" altLang="ja-JP" sz="700" dirty="0"/>
              <a:t>06.</a:t>
            </a:r>
            <a:r>
              <a:rPr kumimoji="1" lang="ja-JP" altLang="en-US" sz="700" dirty="0"/>
              <a:t>敗北ボタン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679769"/>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80080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700781"/>
            <a:ext cx="758541" cy="200055"/>
          </a:xfrm>
          <a:prstGeom prst="rect">
            <a:avLst/>
          </a:prstGeom>
          <a:noFill/>
        </p:spPr>
        <p:txBody>
          <a:bodyPr wrap="none" rtlCol="0">
            <a:spAutoFit/>
          </a:bodyPr>
          <a:lstStyle/>
          <a:p>
            <a:r>
              <a:rPr kumimoji="1" lang="en-US" altLang="ja-JP" sz="700" dirty="0"/>
              <a:t>04.</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3070032"/>
            <a:ext cx="1117614" cy="200055"/>
          </a:xfrm>
          <a:prstGeom prst="rect">
            <a:avLst/>
          </a:prstGeom>
          <a:noFill/>
        </p:spPr>
        <p:txBody>
          <a:bodyPr wrap="none" rtlCol="0">
            <a:spAutoFit/>
          </a:bodyPr>
          <a:lstStyle/>
          <a:p>
            <a:r>
              <a:rPr kumimoji="1" lang="en-US" altLang="ja-JP" sz="700" dirty="0"/>
              <a:t>05.</a:t>
            </a:r>
            <a:r>
              <a:rPr kumimoji="1" lang="ja-JP" altLang="en-US" sz="700" dirty="0"/>
              <a:t>所持クリスタル状況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128012" y="3170060"/>
            <a:ext cx="1085475" cy="414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910446"/>
            <a:ext cx="758541" cy="200055"/>
          </a:xfrm>
          <a:prstGeom prst="rect">
            <a:avLst/>
          </a:prstGeom>
          <a:noFill/>
        </p:spPr>
        <p:txBody>
          <a:bodyPr wrap="none" rtlCol="0">
            <a:spAutoFit/>
          </a:bodyPr>
          <a:lstStyle/>
          <a:p>
            <a:r>
              <a:rPr kumimoji="1" lang="en-US" altLang="ja-JP" sz="700" dirty="0"/>
              <a:t>07.</a:t>
            </a:r>
            <a:r>
              <a:rPr kumimoji="1" lang="ja-JP" altLang="en-US" sz="700" dirty="0"/>
              <a:t>復活ボタン</a:t>
            </a:r>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4010474"/>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1148602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B17E2A3F-F6F2-4A8E-A151-4BDCE247223A}"/>
              </a:ext>
            </a:extLst>
          </p:cNvPr>
          <p:cNvPicPr>
            <a:picLocks noChangeAspect="1"/>
          </p:cNvPicPr>
          <p:nvPr/>
        </p:nvPicPr>
        <p:blipFill>
          <a:blip r:embed="rId2"/>
          <a:stretch>
            <a:fillRect/>
          </a:stretch>
        </p:blipFill>
        <p:spPr>
          <a:xfrm>
            <a:off x="744742" y="956489"/>
            <a:ext cx="2341357" cy="416054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44423" cy="307777"/>
          </a:xfrm>
          <a:prstGeom prst="rect">
            <a:avLst/>
          </a:prstGeom>
          <a:noFill/>
        </p:spPr>
        <p:txBody>
          <a:bodyPr wrap="none" rtlCol="0">
            <a:spAutoFit/>
          </a:bodyPr>
          <a:lstStyle/>
          <a:p>
            <a:r>
              <a:rPr kumimoji="1" lang="ja-JP" altLang="en-US" sz="1400" b="1"/>
              <a:t>●</a:t>
            </a:r>
            <a:r>
              <a:rPr kumimoji="1" lang="en-US" altLang="ja-JP" sz="1400" b="1"/>
              <a:t>bt301.</a:t>
            </a:r>
            <a:r>
              <a:rPr kumimoji="1" lang="ja-JP" altLang="en-US" sz="1400" b="1"/>
              <a:t>クリスタル不足ウィンドウ</a:t>
            </a:r>
            <a:endParaRPr kumimoji="1" lang="ja-JP" altLang="en-US" sz="1400" b="1" dirty="0"/>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76648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666456"/>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2075076"/>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975048"/>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310307"/>
            <a:ext cx="848309" cy="200055"/>
          </a:xfrm>
          <a:prstGeom prst="rect">
            <a:avLst/>
          </a:prstGeom>
          <a:noFill/>
        </p:spPr>
        <p:txBody>
          <a:bodyPr wrap="none" rtlCol="0">
            <a:spAutoFit/>
          </a:bodyPr>
          <a:lstStyle/>
          <a:p>
            <a:r>
              <a:rPr kumimoji="1" lang="en-US" altLang="ja-JP" sz="700"/>
              <a:t>06.</a:t>
            </a:r>
            <a:r>
              <a:rPr kumimoji="1" lang="ja-JP" altLang="en-US" sz="700"/>
              <a:t>やめるボタン</a:t>
            </a:r>
            <a:endParaRPr kumimoji="1" lang="ja-JP" altLang="en-US" sz="700" dirty="0"/>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410335"/>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705441"/>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605413"/>
            <a:ext cx="758541" cy="200055"/>
          </a:xfrm>
          <a:prstGeom prst="rect">
            <a:avLst/>
          </a:prstGeom>
          <a:noFill/>
        </p:spPr>
        <p:txBody>
          <a:bodyPr wrap="none" rtlCol="0">
            <a:spAutoFit/>
          </a:bodyPr>
          <a:lstStyle/>
          <a:p>
            <a:r>
              <a:rPr kumimoji="1" lang="en-US" altLang="ja-JP" sz="700"/>
              <a:t>03.</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2973976"/>
            <a:ext cx="1117614" cy="200055"/>
          </a:xfrm>
          <a:prstGeom prst="rect">
            <a:avLst/>
          </a:prstGeom>
          <a:noFill/>
        </p:spPr>
        <p:txBody>
          <a:bodyPr wrap="none" rtlCol="0">
            <a:spAutoFit/>
          </a:bodyPr>
          <a:lstStyle/>
          <a:p>
            <a:r>
              <a:rPr kumimoji="1" lang="en-US" altLang="ja-JP" sz="700"/>
              <a:t>05.</a:t>
            </a:r>
            <a:r>
              <a:rPr kumimoji="1" lang="ja-JP" altLang="en-US" sz="700"/>
              <a:t>不足クリスタル</a:t>
            </a:r>
            <a:r>
              <a:rPr kumimoji="1" lang="ja-JP" altLang="en-US" sz="700" dirty="0"/>
              <a:t>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287538" y="3074004"/>
            <a:ext cx="925949" cy="2870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536409"/>
            <a:ext cx="938077" cy="200055"/>
          </a:xfrm>
          <a:prstGeom prst="rect">
            <a:avLst/>
          </a:prstGeom>
          <a:noFill/>
        </p:spPr>
        <p:txBody>
          <a:bodyPr wrap="none" rtlCol="0">
            <a:spAutoFit/>
          </a:bodyPr>
          <a:lstStyle/>
          <a:p>
            <a:r>
              <a:rPr kumimoji="1" lang="en-US" altLang="ja-JP" sz="700"/>
              <a:t>07.</a:t>
            </a:r>
            <a:r>
              <a:rPr kumimoji="1" lang="ja-JP" altLang="en-US" sz="700"/>
              <a:t>ショップボタン</a:t>
            </a:r>
            <a:endParaRPr kumimoji="1" lang="ja-JP" altLang="en-US" sz="700" dirty="0"/>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3636437"/>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2482878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2017461" y="2430602"/>
            <a:ext cx="5109091" cy="1261884"/>
          </a:xfrm>
          <a:prstGeom prst="rect">
            <a:avLst/>
          </a:prstGeom>
          <a:noFill/>
        </p:spPr>
        <p:txBody>
          <a:bodyPr wrap="none" rtlCol="0">
            <a:spAutoFit/>
          </a:bodyPr>
          <a:lstStyle/>
          <a:p>
            <a:pPr algn="ctr"/>
            <a:r>
              <a:rPr kumimoji="1" lang="ja-JP" altLang="en-US" sz="4800" b="1">
                <a:latin typeface="+mn-ea"/>
              </a:rPr>
              <a:t>バトルカメラ仕様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バトルカメラ仕様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4124320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147837"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を作成して、キャラクターの立ち位置とカメラの関係が現仕様だとマッチしないとわかり、</a:t>
            </a:r>
            <a:endParaRPr kumimoji="1" lang="en-US" altLang="ja-JP" sz="1000">
              <a:latin typeface="+mn-ea"/>
            </a:endParaRPr>
          </a:p>
          <a:p>
            <a:r>
              <a:rPr kumimoji="1" lang="ja-JP" altLang="en-US" sz="1000">
                <a:latin typeface="+mn-ea"/>
              </a:rPr>
              <a:t>本仕様に変更することでカメラに対するキャラクター位置等を保つようにする。</a:t>
            </a:r>
            <a:endParaRPr kumimoji="1" lang="en-US" altLang="ja-JP" sz="1000" dirty="0">
              <a:latin typeface="+mn-ea"/>
            </a:endParaRPr>
          </a:p>
        </p:txBody>
      </p:sp>
      <p:sp>
        <p:nvSpPr>
          <p:cNvPr id="7" name="テキスト ボックス 6">
            <a:extLst>
              <a:ext uri="{FF2B5EF4-FFF2-40B4-BE49-F238E27FC236}">
                <a16:creationId xmlns:a16="http://schemas.microsoft.com/office/drawing/2014/main" id="{B7ED3C9F-1E63-40B8-8FFF-832973FB2002}"/>
              </a:ext>
            </a:extLst>
          </p:cNvPr>
          <p:cNvSpPr txBox="1"/>
          <p:nvPr/>
        </p:nvSpPr>
        <p:spPr>
          <a:xfrm>
            <a:off x="415419" y="1400574"/>
            <a:ext cx="3236784" cy="307777"/>
          </a:xfrm>
          <a:prstGeom prst="rect">
            <a:avLst/>
          </a:prstGeom>
          <a:noFill/>
        </p:spPr>
        <p:txBody>
          <a:bodyPr wrap="none" rtlCol="0">
            <a:spAutoFit/>
          </a:bodyPr>
          <a:lstStyle/>
          <a:p>
            <a:r>
              <a:rPr kumimoji="1" lang="ja-JP" altLang="en-US" sz="1400" b="1"/>
              <a:t>●カメラパターンと立ち位置のセット</a:t>
            </a:r>
            <a:endParaRPr kumimoji="1" lang="ja-JP" altLang="en-US" sz="1400" b="1" dirty="0"/>
          </a:p>
        </p:txBody>
      </p:sp>
      <p:sp>
        <p:nvSpPr>
          <p:cNvPr id="8" name="テキスト ボックス 7">
            <a:extLst>
              <a:ext uri="{FF2B5EF4-FFF2-40B4-BE49-F238E27FC236}">
                <a16:creationId xmlns:a16="http://schemas.microsoft.com/office/drawing/2014/main" id="{4CFBD64C-287C-461B-AC8D-70EA540E0AA4}"/>
              </a:ext>
            </a:extLst>
          </p:cNvPr>
          <p:cNvSpPr txBox="1"/>
          <p:nvPr/>
        </p:nvSpPr>
        <p:spPr>
          <a:xfrm>
            <a:off x="578284" y="1708351"/>
            <a:ext cx="6083717" cy="246221"/>
          </a:xfrm>
          <a:prstGeom prst="rect">
            <a:avLst/>
          </a:prstGeom>
          <a:noFill/>
        </p:spPr>
        <p:txBody>
          <a:bodyPr wrap="none" rtlCol="0">
            <a:spAutoFit/>
          </a:bodyPr>
          <a:lstStyle/>
          <a:p>
            <a:r>
              <a:rPr kumimoji="1" lang="ja-JP" altLang="en-US" sz="1000">
                <a:latin typeface="+mn-ea"/>
              </a:rPr>
              <a:t>カメラに合わせた立ち位置を限定することで、カメラから（基本的には）外れないという方式を取る。</a:t>
            </a:r>
          </a:p>
        </p:txBody>
      </p:sp>
      <p:sp>
        <p:nvSpPr>
          <p:cNvPr id="11" name="テキスト ボックス 10">
            <a:extLst>
              <a:ext uri="{FF2B5EF4-FFF2-40B4-BE49-F238E27FC236}">
                <a16:creationId xmlns:a16="http://schemas.microsoft.com/office/drawing/2014/main" id="{6EF5B4B5-ADC7-4FA8-AF0C-A31ED05A3E5F}"/>
              </a:ext>
            </a:extLst>
          </p:cNvPr>
          <p:cNvSpPr txBox="1"/>
          <p:nvPr/>
        </p:nvSpPr>
        <p:spPr>
          <a:xfrm>
            <a:off x="578283" y="2016128"/>
            <a:ext cx="954107" cy="246221"/>
          </a:xfrm>
          <a:prstGeom prst="rect">
            <a:avLst/>
          </a:prstGeom>
          <a:noFill/>
        </p:spPr>
        <p:txBody>
          <a:bodyPr wrap="none" rtlCol="0">
            <a:spAutoFit/>
          </a:bodyPr>
          <a:lstStyle/>
          <a:p>
            <a:r>
              <a:rPr kumimoji="1" lang="ja-JP" altLang="en-US" sz="1000" b="1">
                <a:latin typeface="+mn-ea"/>
              </a:rPr>
              <a:t>・カット替え</a:t>
            </a:r>
          </a:p>
        </p:txBody>
      </p:sp>
      <p:sp>
        <p:nvSpPr>
          <p:cNvPr id="13" name="テキスト ボックス 12">
            <a:extLst>
              <a:ext uri="{FF2B5EF4-FFF2-40B4-BE49-F238E27FC236}">
                <a16:creationId xmlns:a16="http://schemas.microsoft.com/office/drawing/2014/main" id="{7F737929-2AEE-4C17-9278-8DF073C8BF25}"/>
              </a:ext>
            </a:extLst>
          </p:cNvPr>
          <p:cNvSpPr txBox="1"/>
          <p:nvPr/>
        </p:nvSpPr>
        <p:spPr>
          <a:xfrm>
            <a:off x="809563" y="2323905"/>
            <a:ext cx="4929555" cy="1323439"/>
          </a:xfrm>
          <a:prstGeom prst="rect">
            <a:avLst/>
          </a:prstGeom>
          <a:noFill/>
        </p:spPr>
        <p:txBody>
          <a:bodyPr wrap="none" rtlCol="0">
            <a:spAutoFit/>
          </a:bodyPr>
          <a:lstStyle/>
          <a:p>
            <a:r>
              <a:rPr kumimoji="1" lang="ja-JP" altLang="en-US" sz="1000">
                <a:latin typeface="+mn-ea"/>
              </a:rPr>
              <a:t>カメラパターンが切り替わるとき＝カット替えのときには、</a:t>
            </a:r>
            <a:endParaRPr kumimoji="1" lang="en-US" altLang="ja-JP" sz="1000">
              <a:latin typeface="+mn-ea"/>
            </a:endParaRPr>
          </a:p>
          <a:p>
            <a:r>
              <a:rPr kumimoji="1" lang="ja-JP" altLang="en-US" sz="1000">
                <a:latin typeface="+mn-ea"/>
              </a:rPr>
              <a:t>プレイヤーの立ち位置を強制的に新しいカットの立ち位置に対してワープさせる。</a:t>
            </a:r>
            <a:endParaRPr kumimoji="1" lang="en-US" altLang="ja-JP" sz="1000">
              <a:latin typeface="+mn-ea"/>
            </a:endParaRPr>
          </a:p>
          <a:p>
            <a:endParaRPr kumimoji="1" lang="en-US" altLang="ja-JP" sz="1000">
              <a:latin typeface="+mn-ea"/>
            </a:endParaRPr>
          </a:p>
          <a:p>
            <a:r>
              <a:rPr kumimoji="1" lang="ja-JP" altLang="en-US" sz="1000">
                <a:latin typeface="+mn-ea"/>
              </a:rPr>
              <a:t>この際、今まで出ていたエフェクトについては</a:t>
            </a:r>
            <a:endParaRPr kumimoji="1" lang="en-US" altLang="ja-JP" sz="1000">
              <a:latin typeface="+mn-ea"/>
            </a:endParaRPr>
          </a:p>
          <a:p>
            <a:r>
              <a:rPr kumimoji="1" lang="ja-JP" altLang="en-US" sz="1000">
                <a:latin typeface="+mn-ea"/>
              </a:rPr>
              <a:t>　・エフェクトがキャラに紐づくものの場合。</a:t>
            </a:r>
            <a:endParaRPr kumimoji="1" lang="en-US" altLang="ja-JP" sz="1000">
              <a:latin typeface="+mn-ea"/>
            </a:endParaRPr>
          </a:p>
          <a:p>
            <a:r>
              <a:rPr kumimoji="1" lang="ja-JP" altLang="en-US" sz="1000">
                <a:latin typeface="+mn-ea"/>
              </a:rPr>
              <a:t>　　→続けて再生しておく。</a:t>
            </a:r>
            <a:endParaRPr kumimoji="1" lang="en-US" altLang="ja-JP" sz="1000">
              <a:latin typeface="+mn-ea"/>
            </a:endParaRPr>
          </a:p>
          <a:p>
            <a:r>
              <a:rPr kumimoji="1" lang="ja-JP" altLang="en-US" sz="1000">
                <a:latin typeface="+mn-ea"/>
              </a:rPr>
              <a:t>　・エフェクトがキャラに紐づかない場合</a:t>
            </a:r>
            <a:endParaRPr kumimoji="1" lang="en-US" altLang="ja-JP" sz="1000">
              <a:latin typeface="+mn-ea"/>
            </a:endParaRPr>
          </a:p>
          <a:p>
            <a:r>
              <a:rPr kumimoji="1" lang="ja-JP" altLang="en-US" sz="1000">
                <a:latin typeface="+mn-ea"/>
              </a:rPr>
              <a:t>　　→一度消して位置を変えてから再度続くを再生し始める。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E57BDD48-B2B5-4278-A8B9-7D022F6FE983}"/>
              </a:ext>
            </a:extLst>
          </p:cNvPr>
          <p:cNvSpPr txBox="1"/>
          <p:nvPr/>
        </p:nvSpPr>
        <p:spPr>
          <a:xfrm>
            <a:off x="917920" y="3883171"/>
            <a:ext cx="3647152" cy="400110"/>
          </a:xfrm>
          <a:prstGeom prst="rect">
            <a:avLst/>
          </a:prstGeom>
          <a:noFill/>
        </p:spPr>
        <p:txBody>
          <a:bodyPr wrap="none" rtlCol="0">
            <a:spAutoFit/>
          </a:bodyPr>
          <a:lstStyle/>
          <a:p>
            <a:r>
              <a:rPr kumimoji="1" lang="ja-JP" altLang="en-US" sz="1000">
                <a:latin typeface="+mn-ea"/>
              </a:rPr>
              <a:t>例）</a:t>
            </a:r>
            <a:endParaRPr kumimoji="1" lang="en-US" altLang="ja-JP" sz="1000">
              <a:latin typeface="+mn-ea"/>
            </a:endParaRPr>
          </a:p>
          <a:p>
            <a:r>
              <a:rPr kumimoji="1" lang="ja-JP" altLang="en-US" sz="1000">
                <a:latin typeface="+mn-ea"/>
              </a:rPr>
              <a:t>　下図のように色が同じカメラと立ち位置が対応している。</a:t>
            </a:r>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28719" y="465589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100F1DBC-0896-4B04-8755-4E55830A97F7}"/>
              </a:ext>
            </a:extLst>
          </p:cNvPr>
          <p:cNvGrpSpPr/>
          <p:nvPr/>
        </p:nvGrpSpPr>
        <p:grpSpPr>
          <a:xfrm rot="900000">
            <a:off x="1114593" y="4527628"/>
            <a:ext cx="1041799" cy="540460"/>
            <a:chOff x="1138493" y="4318888"/>
            <a:chExt cx="1041799" cy="540460"/>
          </a:xfrm>
        </p:grpSpPr>
        <p:sp>
          <p:nvSpPr>
            <p:cNvPr id="4" name="楕円 3">
              <a:extLst>
                <a:ext uri="{FF2B5EF4-FFF2-40B4-BE49-F238E27FC236}">
                  <a16:creationId xmlns:a16="http://schemas.microsoft.com/office/drawing/2014/main" id="{0FFF4605-9093-4569-96B3-CAFC78657FE7}"/>
                </a:ext>
              </a:extLst>
            </p:cNvPr>
            <p:cNvSpPr/>
            <p:nvPr/>
          </p:nvSpPr>
          <p:spPr>
            <a:xfrm>
              <a:off x="1138493" y="4318888"/>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A9ECF64-9E6B-4847-837C-61CCED36DFF4}"/>
                </a:ext>
              </a:extLst>
            </p:cNvPr>
            <p:cNvSpPr/>
            <p:nvPr/>
          </p:nvSpPr>
          <p:spPr>
            <a:xfrm>
              <a:off x="1473667" y="4617177"/>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C0F8AAC-4F4B-4EF6-9F01-1ADB9F8818DC}"/>
                </a:ext>
              </a:extLst>
            </p:cNvPr>
            <p:cNvSpPr/>
            <p:nvPr/>
          </p:nvSpPr>
          <p:spPr>
            <a:xfrm>
              <a:off x="1759444" y="4377611"/>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9BA087B-229A-45BE-B35D-1A3D6137FFF1}"/>
                </a:ext>
              </a:extLst>
            </p:cNvPr>
            <p:cNvSpPr/>
            <p:nvPr/>
          </p:nvSpPr>
          <p:spPr>
            <a:xfrm>
              <a:off x="1197216" y="4770740"/>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5E82FF-5BD9-44E3-A2DB-D10D60BAD953}"/>
                </a:ext>
              </a:extLst>
            </p:cNvPr>
            <p:cNvSpPr/>
            <p:nvPr/>
          </p:nvSpPr>
          <p:spPr>
            <a:xfrm>
              <a:off x="1818167" y="480062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7F6DAA5-5165-4344-A049-003EC4059C73}"/>
                </a:ext>
              </a:extLst>
            </p:cNvPr>
            <p:cNvSpPr/>
            <p:nvPr/>
          </p:nvSpPr>
          <p:spPr>
            <a:xfrm>
              <a:off x="2121569" y="464571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F9EAD8C-FC8E-4B07-A383-5D26AAE4C8B8}"/>
              </a:ext>
            </a:extLst>
          </p:cNvPr>
          <p:cNvGrpSpPr/>
          <p:nvPr/>
        </p:nvGrpSpPr>
        <p:grpSpPr>
          <a:xfrm>
            <a:off x="2623964" y="4719799"/>
            <a:ext cx="1041799" cy="540460"/>
            <a:chOff x="1138493" y="4318888"/>
            <a:chExt cx="1041799" cy="540460"/>
          </a:xfrm>
          <a:solidFill>
            <a:srgbClr val="FF0000"/>
          </a:solidFill>
        </p:grpSpPr>
        <p:sp>
          <p:nvSpPr>
            <p:cNvPr id="24" name="楕円 23">
              <a:extLst>
                <a:ext uri="{FF2B5EF4-FFF2-40B4-BE49-F238E27FC236}">
                  <a16:creationId xmlns:a16="http://schemas.microsoft.com/office/drawing/2014/main" id="{90456F21-8998-4764-A6FE-40CF7F8CA4BE}"/>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37FE0CE-6A59-4D83-B321-B1FBA2BF6E8C}"/>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BA9A7D24-ABBB-4294-AFD6-08C1DD1BE875}"/>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67F262-3871-4AD2-9579-7F4283BF21B5}"/>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ACC733-AB76-47C2-8809-9940D5FEA7AD}"/>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A52F1F8-0BFD-4A79-ACBC-A987729D438D}"/>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73D40EF8-4EA6-45D3-BFC3-705FDD485FAD}"/>
              </a:ext>
            </a:extLst>
          </p:cNvPr>
          <p:cNvGrpSpPr/>
          <p:nvPr/>
        </p:nvGrpSpPr>
        <p:grpSpPr>
          <a:xfrm rot="19800000">
            <a:off x="3987302" y="4377626"/>
            <a:ext cx="1041799" cy="540460"/>
            <a:chOff x="1138493" y="4318888"/>
            <a:chExt cx="1041799" cy="540460"/>
          </a:xfrm>
          <a:solidFill>
            <a:srgbClr val="00B0F0"/>
          </a:solidFill>
        </p:grpSpPr>
        <p:sp>
          <p:nvSpPr>
            <p:cNvPr id="31" name="楕円 30">
              <a:extLst>
                <a:ext uri="{FF2B5EF4-FFF2-40B4-BE49-F238E27FC236}">
                  <a16:creationId xmlns:a16="http://schemas.microsoft.com/office/drawing/2014/main" id="{4AA60BE5-3129-4D2A-BD37-D40BDA1603BB}"/>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48AE843-D054-4C59-ACA4-9713A1A6CF95}"/>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9C49521-D63D-4324-8B9C-6D7B79768E49}"/>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A36AFD3-44B4-42ED-A4A9-4633C3A1B38E}"/>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AF93459-2718-489E-A674-22BC61D2CD7A}"/>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980D5F3-CF07-4702-BD79-C08A13F10163}"/>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9324C9BA-5F2A-47F0-898A-3EB784CA19F4}"/>
              </a:ext>
            </a:extLst>
          </p:cNvPr>
          <p:cNvGrpSpPr/>
          <p:nvPr/>
        </p:nvGrpSpPr>
        <p:grpSpPr>
          <a:xfrm rot="12600000">
            <a:off x="949075" y="5388629"/>
            <a:ext cx="208138" cy="422390"/>
            <a:chOff x="6344257" y="2564461"/>
            <a:chExt cx="395425" cy="802465"/>
          </a:xfrm>
          <a:solidFill>
            <a:schemeClr val="tx1"/>
          </a:solidFill>
        </p:grpSpPr>
        <p:sp>
          <p:nvSpPr>
            <p:cNvPr id="16" name="二等辺三角形 15">
              <a:extLst>
                <a:ext uri="{FF2B5EF4-FFF2-40B4-BE49-F238E27FC236}">
                  <a16:creationId xmlns:a16="http://schemas.microsoft.com/office/drawing/2014/main" id="{EF913A75-36FC-4648-9E3E-E84523E8603D}"/>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BB8B64-5638-4CF7-B0F2-F39A2A5B4F6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D9D4C59C-BDAD-474D-9D10-31604A091FE2}"/>
              </a:ext>
            </a:extLst>
          </p:cNvPr>
          <p:cNvGrpSpPr/>
          <p:nvPr/>
        </p:nvGrpSpPr>
        <p:grpSpPr>
          <a:xfrm rot="10800000">
            <a:off x="3017861" y="5638624"/>
            <a:ext cx="208138" cy="422390"/>
            <a:chOff x="6344257" y="2564461"/>
            <a:chExt cx="395425" cy="802465"/>
          </a:xfrm>
          <a:solidFill>
            <a:srgbClr val="FF0000"/>
          </a:solidFill>
        </p:grpSpPr>
        <p:sp>
          <p:nvSpPr>
            <p:cNvPr id="44" name="二等辺三角形 43">
              <a:extLst>
                <a:ext uri="{FF2B5EF4-FFF2-40B4-BE49-F238E27FC236}">
                  <a16:creationId xmlns:a16="http://schemas.microsoft.com/office/drawing/2014/main" id="{D3B15A31-9ADD-4A39-9E0A-66C1C943DB49}"/>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8367647-AE3A-4235-A372-0BDB7663C64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E802C90F-D7D6-41AE-BB82-482FFD9A64C3}"/>
              </a:ext>
            </a:extLst>
          </p:cNvPr>
          <p:cNvGrpSpPr/>
          <p:nvPr/>
        </p:nvGrpSpPr>
        <p:grpSpPr>
          <a:xfrm rot="8100000">
            <a:off x="5055611" y="5204504"/>
            <a:ext cx="208138" cy="422390"/>
            <a:chOff x="6344257" y="2564461"/>
            <a:chExt cx="395425" cy="802465"/>
          </a:xfrm>
          <a:solidFill>
            <a:srgbClr val="00B0F0"/>
          </a:solidFill>
        </p:grpSpPr>
        <p:sp>
          <p:nvSpPr>
            <p:cNvPr id="47" name="二等辺三角形 46">
              <a:extLst>
                <a:ext uri="{FF2B5EF4-FFF2-40B4-BE49-F238E27FC236}">
                  <a16:creationId xmlns:a16="http://schemas.microsoft.com/office/drawing/2014/main" id="{6C2CBC28-CBF8-4A63-A4F6-06A850E44D8B}"/>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2B8D7BF-E328-426A-8E35-D8603B190CC4}"/>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四角形: 角を丸くする 1">
            <a:extLst>
              <a:ext uri="{FF2B5EF4-FFF2-40B4-BE49-F238E27FC236}">
                <a16:creationId xmlns:a16="http://schemas.microsoft.com/office/drawing/2014/main" id="{35B21544-7CDD-4340-8D81-D6697C3F0851}"/>
              </a:ext>
            </a:extLst>
          </p:cNvPr>
          <p:cNvSpPr/>
          <p:nvPr/>
        </p:nvSpPr>
        <p:spPr>
          <a:xfrm>
            <a:off x="649870" y="4274444"/>
            <a:ext cx="1610337" cy="22095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演出カメラ１</a:t>
            </a:r>
          </a:p>
        </p:txBody>
      </p:sp>
      <p:sp>
        <p:nvSpPr>
          <p:cNvPr id="49" name="四角形: 角を丸くする 48">
            <a:extLst>
              <a:ext uri="{FF2B5EF4-FFF2-40B4-BE49-F238E27FC236}">
                <a16:creationId xmlns:a16="http://schemas.microsoft.com/office/drawing/2014/main" id="{5D56A645-6226-490B-A6B3-F9C3F3F7608C}"/>
              </a:ext>
            </a:extLst>
          </p:cNvPr>
          <p:cNvSpPr/>
          <p:nvPr/>
        </p:nvSpPr>
        <p:spPr>
          <a:xfrm>
            <a:off x="2263231" y="4256900"/>
            <a:ext cx="1610337" cy="220959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基本カメラ</a:t>
            </a:r>
          </a:p>
        </p:txBody>
      </p:sp>
      <p:sp>
        <p:nvSpPr>
          <p:cNvPr id="50" name="四角形: 角を丸くする 49">
            <a:extLst>
              <a:ext uri="{FF2B5EF4-FFF2-40B4-BE49-F238E27FC236}">
                <a16:creationId xmlns:a16="http://schemas.microsoft.com/office/drawing/2014/main" id="{00658FC0-E6BA-4C26-BCD9-AED65791535E}"/>
              </a:ext>
            </a:extLst>
          </p:cNvPr>
          <p:cNvSpPr/>
          <p:nvPr/>
        </p:nvSpPr>
        <p:spPr>
          <a:xfrm>
            <a:off x="3892612" y="4256900"/>
            <a:ext cx="1610337" cy="2209592"/>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演出カメラ２</a:t>
            </a:r>
          </a:p>
        </p:txBody>
      </p:sp>
    </p:spTree>
    <p:extLst>
      <p:ext uri="{BB962C8B-B14F-4D97-AF65-F5344CB8AC3E}">
        <p14:creationId xmlns:p14="http://schemas.microsoft.com/office/powerpoint/2010/main" val="165093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3932335"/>
            <a:ext cx="2698175" cy="307777"/>
          </a:xfrm>
          <a:prstGeom prst="rect">
            <a:avLst/>
          </a:prstGeom>
          <a:noFill/>
        </p:spPr>
        <p:txBody>
          <a:bodyPr wrap="none" rtlCol="0">
            <a:spAutoFit/>
          </a:bodyPr>
          <a:lstStyle/>
          <a:p>
            <a:r>
              <a:rPr kumimoji="1" lang="ja-JP" altLang="en-US" sz="1400" b="1"/>
              <a:t>●カメラの切り替えタイミング</a:t>
            </a:r>
            <a:endParaRPr kumimoji="1" lang="ja-JP" altLang="en-US" sz="1400" b="1" dirty="0"/>
          </a:p>
        </p:txBody>
      </p:sp>
      <p:pic>
        <p:nvPicPr>
          <p:cNvPr id="64" name="図 63" descr="空, 建物, 屋外 が含まれている画像&#10;&#10;自動的に生成された説明">
            <a:extLst>
              <a:ext uri="{FF2B5EF4-FFF2-40B4-BE49-F238E27FC236}">
                <a16:creationId xmlns:a16="http://schemas.microsoft.com/office/drawing/2014/main" id="{519B944E-7807-4475-8973-D7D7D15F5F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96120" y="940398"/>
            <a:ext cx="1611434" cy="2860296"/>
          </a:xfrm>
          <a:prstGeom prst="rect">
            <a:avLst/>
          </a:prstGeom>
        </p:spPr>
      </p:pic>
      <p:sp>
        <p:nvSpPr>
          <p:cNvPr id="31" name="テキスト ボックス 30">
            <a:extLst>
              <a:ext uri="{FF2B5EF4-FFF2-40B4-BE49-F238E27FC236}">
                <a16:creationId xmlns:a16="http://schemas.microsoft.com/office/drawing/2014/main" id="{2308C51D-3ADC-4CFD-A7BE-78806342861E}"/>
              </a:ext>
            </a:extLst>
          </p:cNvPr>
          <p:cNvSpPr txBox="1"/>
          <p:nvPr/>
        </p:nvSpPr>
        <p:spPr>
          <a:xfrm>
            <a:off x="415419" y="495570"/>
            <a:ext cx="3775393" cy="307777"/>
          </a:xfrm>
          <a:prstGeom prst="rect">
            <a:avLst/>
          </a:prstGeom>
          <a:noFill/>
        </p:spPr>
        <p:txBody>
          <a:bodyPr wrap="none" rtlCol="0">
            <a:spAutoFit/>
          </a:bodyPr>
          <a:lstStyle/>
          <a:p>
            <a:r>
              <a:rPr kumimoji="1" lang="ja-JP" altLang="en-US" sz="1400" b="1"/>
              <a:t>●センターカメラ、基本カメラ、演出カメラ</a:t>
            </a:r>
            <a:endParaRPr kumimoji="1" lang="ja-JP" altLang="en-US" sz="1400" b="1" dirty="0"/>
          </a:p>
        </p:txBody>
      </p:sp>
      <p:sp>
        <p:nvSpPr>
          <p:cNvPr id="33" name="テキスト ボックス 32">
            <a:extLst>
              <a:ext uri="{FF2B5EF4-FFF2-40B4-BE49-F238E27FC236}">
                <a16:creationId xmlns:a16="http://schemas.microsoft.com/office/drawing/2014/main" id="{136D79A1-1836-4216-AAEA-3B50256DCC13}"/>
              </a:ext>
            </a:extLst>
          </p:cNvPr>
          <p:cNvSpPr txBox="1"/>
          <p:nvPr/>
        </p:nvSpPr>
        <p:spPr>
          <a:xfrm>
            <a:off x="536446" y="797370"/>
            <a:ext cx="1851789" cy="246221"/>
          </a:xfrm>
          <a:prstGeom prst="rect">
            <a:avLst/>
          </a:prstGeom>
          <a:noFill/>
        </p:spPr>
        <p:txBody>
          <a:bodyPr wrap="none" rtlCol="0">
            <a:spAutoFit/>
          </a:bodyPr>
          <a:lstStyle/>
          <a:p>
            <a:r>
              <a:rPr kumimoji="1" lang="ja-JP" altLang="en-US" sz="1000">
                <a:latin typeface="+mn-ea"/>
              </a:rPr>
              <a:t>カメラの状態には３種ある。</a:t>
            </a:r>
            <a:endParaRPr kumimoji="1" lang="en-US" altLang="ja-JP" sz="1000">
              <a:latin typeface="+mn-ea"/>
            </a:endParaRPr>
          </a:p>
        </p:txBody>
      </p:sp>
      <p:sp>
        <p:nvSpPr>
          <p:cNvPr id="34" name="テキスト ボックス 33">
            <a:extLst>
              <a:ext uri="{FF2B5EF4-FFF2-40B4-BE49-F238E27FC236}">
                <a16:creationId xmlns:a16="http://schemas.microsoft.com/office/drawing/2014/main" id="{72B3D5BD-1C93-4E25-A5EE-15F5A37FA6F2}"/>
              </a:ext>
            </a:extLst>
          </p:cNvPr>
          <p:cNvSpPr txBox="1"/>
          <p:nvPr/>
        </p:nvSpPr>
        <p:spPr>
          <a:xfrm>
            <a:off x="536446" y="1061925"/>
            <a:ext cx="1415772" cy="276999"/>
          </a:xfrm>
          <a:prstGeom prst="rect">
            <a:avLst/>
          </a:prstGeom>
          <a:noFill/>
        </p:spPr>
        <p:txBody>
          <a:bodyPr wrap="none" rtlCol="0">
            <a:spAutoFit/>
          </a:bodyPr>
          <a:lstStyle/>
          <a:p>
            <a:r>
              <a:rPr kumimoji="1" lang="ja-JP" altLang="en-US" sz="1200" b="1"/>
              <a:t>○センターカメラ</a:t>
            </a:r>
            <a:endParaRPr kumimoji="1" lang="ja-JP" altLang="en-US" sz="1200" b="1" dirty="0"/>
          </a:p>
        </p:txBody>
      </p:sp>
      <p:sp>
        <p:nvSpPr>
          <p:cNvPr id="35" name="テキスト ボックス 34">
            <a:extLst>
              <a:ext uri="{FF2B5EF4-FFF2-40B4-BE49-F238E27FC236}">
                <a16:creationId xmlns:a16="http://schemas.microsoft.com/office/drawing/2014/main" id="{979DA281-598F-4653-B1EA-C5BBE6F1E46E}"/>
              </a:ext>
            </a:extLst>
          </p:cNvPr>
          <p:cNvSpPr txBox="1"/>
          <p:nvPr/>
        </p:nvSpPr>
        <p:spPr>
          <a:xfrm>
            <a:off x="690270" y="1310770"/>
            <a:ext cx="3882794" cy="861774"/>
          </a:xfrm>
          <a:prstGeom prst="rect">
            <a:avLst/>
          </a:prstGeom>
          <a:noFill/>
        </p:spPr>
        <p:txBody>
          <a:bodyPr wrap="none" rtlCol="0">
            <a:spAutoFit/>
          </a:bodyPr>
          <a:lstStyle/>
          <a:p>
            <a:r>
              <a:rPr kumimoji="1" lang="ja-JP" altLang="en-US" sz="1000">
                <a:latin typeface="+mn-ea"/>
              </a:rPr>
              <a:t>バトル開始時の部隊のキャラが走り込んでくるカメラ。</a:t>
            </a:r>
            <a:endParaRPr kumimoji="1" lang="en-US" altLang="ja-JP" sz="1000">
              <a:latin typeface="+mn-ea"/>
            </a:endParaRPr>
          </a:p>
          <a:p>
            <a:r>
              <a:rPr kumimoji="1" lang="ja-JP" altLang="en-US" sz="1000">
                <a:latin typeface="+mn-ea"/>
              </a:rPr>
              <a:t>部隊キャラと怪獣の正面対峙がわかる構図。</a:t>
            </a:r>
            <a:endParaRPr kumimoji="1" lang="en-US" altLang="ja-JP" sz="1000">
              <a:latin typeface="+mn-ea"/>
            </a:endParaRPr>
          </a:p>
          <a:p>
            <a:r>
              <a:rPr kumimoji="1" lang="ja-JP" altLang="en-US" sz="1000">
                <a:latin typeface="+mn-ea"/>
              </a:rPr>
              <a:t>このカメラは動かず固定。</a:t>
            </a:r>
            <a:endParaRPr kumimoji="1" lang="en-US" altLang="ja-JP" sz="1000">
              <a:latin typeface="+mn-ea"/>
            </a:endParaRPr>
          </a:p>
          <a:p>
            <a:r>
              <a:rPr kumimoji="1" lang="ja-JP" altLang="en-US" sz="1000">
                <a:latin typeface="+mn-ea"/>
              </a:rPr>
              <a:t>かつ、バトル開始後</a:t>
            </a:r>
            <a:r>
              <a:rPr kumimoji="1" lang="en-US" altLang="ja-JP" sz="1000">
                <a:latin typeface="+mn-ea"/>
              </a:rPr>
              <a:t>10sec</a:t>
            </a:r>
            <a:r>
              <a:rPr kumimoji="1" lang="ja-JP" altLang="en-US" sz="1000">
                <a:latin typeface="+mn-ea"/>
              </a:rPr>
              <a:t>（要調整）はこのカメラ固定となる。</a:t>
            </a:r>
            <a:endParaRPr kumimoji="1" lang="en-US" altLang="ja-JP" sz="1000">
              <a:latin typeface="+mn-ea"/>
            </a:endParaRPr>
          </a:p>
          <a:p>
            <a:r>
              <a:rPr kumimoji="1" lang="ja-JP" altLang="en-US" sz="1000">
                <a:latin typeface="+mn-ea"/>
              </a:rPr>
              <a:t>センターカメラも固有立ち位置を持つ。</a:t>
            </a:r>
            <a:endParaRPr kumimoji="1" lang="en-US" altLang="ja-JP" sz="1000">
              <a:latin typeface="+mn-ea"/>
            </a:endParaRPr>
          </a:p>
        </p:txBody>
      </p:sp>
      <p:sp>
        <p:nvSpPr>
          <p:cNvPr id="36" name="テキスト ボックス 35">
            <a:extLst>
              <a:ext uri="{FF2B5EF4-FFF2-40B4-BE49-F238E27FC236}">
                <a16:creationId xmlns:a16="http://schemas.microsoft.com/office/drawing/2014/main" id="{F866BE62-D2BC-44A4-82A0-C0B0E299348F}"/>
              </a:ext>
            </a:extLst>
          </p:cNvPr>
          <p:cNvSpPr txBox="1"/>
          <p:nvPr/>
        </p:nvSpPr>
        <p:spPr>
          <a:xfrm>
            <a:off x="536446" y="2217737"/>
            <a:ext cx="1107996" cy="276999"/>
          </a:xfrm>
          <a:prstGeom prst="rect">
            <a:avLst/>
          </a:prstGeom>
          <a:noFill/>
        </p:spPr>
        <p:txBody>
          <a:bodyPr wrap="none" rtlCol="0">
            <a:spAutoFit/>
          </a:bodyPr>
          <a:lstStyle/>
          <a:p>
            <a:r>
              <a:rPr kumimoji="1" lang="ja-JP" altLang="en-US" sz="1200" b="1"/>
              <a:t>○基本カメラ</a:t>
            </a:r>
            <a:endParaRPr kumimoji="1" lang="ja-JP" altLang="en-US" sz="1200" b="1" dirty="0"/>
          </a:p>
        </p:txBody>
      </p:sp>
      <p:sp>
        <p:nvSpPr>
          <p:cNvPr id="37" name="テキスト ボックス 36">
            <a:extLst>
              <a:ext uri="{FF2B5EF4-FFF2-40B4-BE49-F238E27FC236}">
                <a16:creationId xmlns:a16="http://schemas.microsoft.com/office/drawing/2014/main" id="{D420214B-3CB2-4C0B-8E04-608D79E01E1D}"/>
              </a:ext>
            </a:extLst>
          </p:cNvPr>
          <p:cNvSpPr txBox="1"/>
          <p:nvPr/>
        </p:nvSpPr>
        <p:spPr>
          <a:xfrm>
            <a:off x="690270" y="2459269"/>
            <a:ext cx="5057795" cy="553998"/>
          </a:xfrm>
          <a:prstGeom prst="rect">
            <a:avLst/>
          </a:prstGeom>
          <a:noFill/>
        </p:spPr>
        <p:txBody>
          <a:bodyPr wrap="none" rtlCol="0">
            <a:spAutoFit/>
          </a:bodyPr>
          <a:lstStyle/>
          <a:p>
            <a:r>
              <a:rPr kumimoji="1" lang="ja-JP" altLang="en-US" sz="1000">
                <a:latin typeface="+mn-ea"/>
              </a:rPr>
              <a:t>センターカメラ同様怪獣と部隊キャラの正面対峙がわかるようなカメラだが、</a:t>
            </a:r>
            <a:endParaRPr kumimoji="1" lang="en-US" altLang="ja-JP" sz="1000">
              <a:latin typeface="+mn-ea"/>
            </a:endParaRPr>
          </a:p>
          <a:p>
            <a:r>
              <a:rPr kumimoji="1" lang="ja-JP" altLang="en-US" sz="1000">
                <a:latin typeface="+mn-ea"/>
              </a:rPr>
              <a:t>カメラは移動する。立ち位置についてはセンターカメラに近い状態（または同じ）で</a:t>
            </a:r>
            <a:endParaRPr kumimoji="1" lang="en-US" altLang="ja-JP" sz="1000">
              <a:latin typeface="+mn-ea"/>
            </a:endParaRPr>
          </a:p>
          <a:p>
            <a:r>
              <a:rPr kumimoji="1" lang="ja-JP" altLang="en-US" sz="1000">
                <a:latin typeface="+mn-ea"/>
              </a:rPr>
              <a:t>その立ち位置で怪獣、部隊双方が移る程度の移動とする。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515055E7-ACD0-4257-8550-7AFBAFA78289}"/>
              </a:ext>
            </a:extLst>
          </p:cNvPr>
          <p:cNvSpPr txBox="1"/>
          <p:nvPr/>
        </p:nvSpPr>
        <p:spPr>
          <a:xfrm>
            <a:off x="536446" y="3059796"/>
            <a:ext cx="1107996" cy="276999"/>
          </a:xfrm>
          <a:prstGeom prst="rect">
            <a:avLst/>
          </a:prstGeom>
          <a:noFill/>
        </p:spPr>
        <p:txBody>
          <a:bodyPr wrap="none" rtlCol="0">
            <a:spAutoFit/>
          </a:bodyPr>
          <a:lstStyle/>
          <a:p>
            <a:r>
              <a:rPr kumimoji="1" lang="ja-JP" altLang="en-US" sz="1200" b="1"/>
              <a:t>○演出カメラ</a:t>
            </a:r>
            <a:endParaRPr kumimoji="1" lang="ja-JP" altLang="en-US" sz="1200" b="1" dirty="0"/>
          </a:p>
        </p:txBody>
      </p:sp>
      <p:sp>
        <p:nvSpPr>
          <p:cNvPr id="39" name="テキスト ボックス 38">
            <a:extLst>
              <a:ext uri="{FF2B5EF4-FFF2-40B4-BE49-F238E27FC236}">
                <a16:creationId xmlns:a16="http://schemas.microsoft.com/office/drawing/2014/main" id="{9515FA48-44A9-4B96-B46C-B608B5E05E65}"/>
              </a:ext>
            </a:extLst>
          </p:cNvPr>
          <p:cNvSpPr txBox="1"/>
          <p:nvPr/>
        </p:nvSpPr>
        <p:spPr>
          <a:xfrm>
            <a:off x="690270" y="3300892"/>
            <a:ext cx="5250155" cy="553998"/>
          </a:xfrm>
          <a:prstGeom prst="rect">
            <a:avLst/>
          </a:prstGeom>
          <a:noFill/>
        </p:spPr>
        <p:txBody>
          <a:bodyPr wrap="none" rtlCol="0">
            <a:spAutoFit/>
          </a:bodyPr>
          <a:lstStyle/>
          <a:p>
            <a:r>
              <a:rPr kumimoji="1" lang="en-US" altLang="ja-JP" sz="1000">
                <a:latin typeface="+mn-ea"/>
              </a:rPr>
              <a:t>1st</a:t>
            </a:r>
            <a:r>
              <a:rPr kumimoji="1" lang="ja-JP" altLang="en-US" sz="1000">
                <a:latin typeface="+mn-ea"/>
              </a:rPr>
              <a:t>で作成したキャラの背後からやキャラの正面から、主に怪獣を俯瞰から見下ろすなど</a:t>
            </a:r>
            <a:endParaRPr kumimoji="1" lang="en-US" altLang="ja-JP" sz="1000">
              <a:latin typeface="+mn-ea"/>
            </a:endParaRPr>
          </a:p>
          <a:p>
            <a:r>
              <a:rPr kumimoji="1" lang="ja-JP" altLang="en-US" sz="1000">
                <a:latin typeface="+mn-ea"/>
              </a:rPr>
              <a:t>絵的に見せたいカメラの動きとする。（固定のカメラもある）</a:t>
            </a:r>
            <a:endParaRPr kumimoji="1" lang="en-US" altLang="ja-JP" sz="1000">
              <a:latin typeface="+mn-ea"/>
            </a:endParaRPr>
          </a:p>
          <a:p>
            <a:r>
              <a:rPr kumimoji="1" lang="ja-JP" altLang="en-US" sz="1000">
                <a:latin typeface="+mn-ea"/>
              </a:rPr>
              <a:t>演出カメラは複数持てることができるようにし、それぞれ専用の立ち位置を持つ。</a:t>
            </a:r>
            <a:endParaRPr kumimoji="1" lang="en-US" altLang="ja-JP" sz="1000">
              <a:latin typeface="+mn-ea"/>
            </a:endParaRPr>
          </a:p>
        </p:txBody>
      </p:sp>
      <p:sp>
        <p:nvSpPr>
          <p:cNvPr id="40" name="テキスト ボックス 39">
            <a:extLst>
              <a:ext uri="{FF2B5EF4-FFF2-40B4-BE49-F238E27FC236}">
                <a16:creationId xmlns:a16="http://schemas.microsoft.com/office/drawing/2014/main" id="{2DC336CD-8CEA-4B3B-9BDA-0E1CD83767AD}"/>
              </a:ext>
            </a:extLst>
          </p:cNvPr>
          <p:cNvSpPr txBox="1"/>
          <p:nvPr/>
        </p:nvSpPr>
        <p:spPr>
          <a:xfrm>
            <a:off x="536446" y="4238679"/>
            <a:ext cx="4288353" cy="246221"/>
          </a:xfrm>
          <a:prstGeom prst="rect">
            <a:avLst/>
          </a:prstGeom>
          <a:noFill/>
        </p:spPr>
        <p:txBody>
          <a:bodyPr wrap="none" rtlCol="0">
            <a:spAutoFit/>
          </a:bodyPr>
          <a:lstStyle/>
          <a:p>
            <a:r>
              <a:rPr kumimoji="1" lang="ja-JP" altLang="en-US" sz="1000">
                <a:latin typeface="+mn-ea"/>
              </a:rPr>
              <a:t>カメラの切り替えタイミングについては以下の３パターンを想定する。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508D44D2-3986-42AB-A9E7-F90FAFEFAA27}"/>
              </a:ext>
            </a:extLst>
          </p:cNvPr>
          <p:cNvSpPr txBox="1"/>
          <p:nvPr/>
        </p:nvSpPr>
        <p:spPr>
          <a:xfrm>
            <a:off x="536446" y="4500790"/>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．時間</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6CCC9F5B-ED02-4AF6-AA57-38404CA0B71C}"/>
              </a:ext>
            </a:extLst>
          </p:cNvPr>
          <p:cNvSpPr txBox="1"/>
          <p:nvPr/>
        </p:nvSpPr>
        <p:spPr>
          <a:xfrm>
            <a:off x="536446" y="5024044"/>
            <a:ext cx="1297150"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．カメラ移動終了</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D2552E35-9040-40CE-A13B-61CC8C06D52F}"/>
              </a:ext>
            </a:extLst>
          </p:cNvPr>
          <p:cNvSpPr txBox="1"/>
          <p:nvPr/>
        </p:nvSpPr>
        <p:spPr>
          <a:xfrm>
            <a:off x="536446" y="5555223"/>
            <a:ext cx="142539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．カットシーン開始</a:t>
            </a:r>
            <a:endParaRPr kumimoji="1" lang="en-US" altLang="ja-JP" sz="1000" b="1">
              <a:latin typeface="+mn-ea"/>
            </a:endParaRPr>
          </a:p>
        </p:txBody>
      </p:sp>
      <p:sp>
        <p:nvSpPr>
          <p:cNvPr id="45" name="テキスト ボックス 44">
            <a:extLst>
              <a:ext uri="{FF2B5EF4-FFF2-40B4-BE49-F238E27FC236}">
                <a16:creationId xmlns:a16="http://schemas.microsoft.com/office/drawing/2014/main" id="{14DFBB89-772C-48D8-980A-A4F9AD91E45C}"/>
              </a:ext>
            </a:extLst>
          </p:cNvPr>
          <p:cNvSpPr txBox="1"/>
          <p:nvPr/>
        </p:nvSpPr>
        <p:spPr>
          <a:xfrm>
            <a:off x="690270" y="4750668"/>
            <a:ext cx="3647152" cy="246221"/>
          </a:xfrm>
          <a:prstGeom prst="rect">
            <a:avLst/>
          </a:prstGeom>
          <a:noFill/>
        </p:spPr>
        <p:txBody>
          <a:bodyPr wrap="none" rtlCol="0">
            <a:spAutoFit/>
          </a:bodyPr>
          <a:lstStyle/>
          <a:p>
            <a:r>
              <a:rPr kumimoji="1" lang="ja-JP" altLang="en-US" sz="1000">
                <a:latin typeface="+mn-ea"/>
              </a:rPr>
              <a:t>主にセンターカメラ用。設定した一定時間後に切り替わる。</a:t>
            </a:r>
            <a:endParaRPr kumimoji="1" lang="en-US" altLang="ja-JP" sz="1000">
              <a:latin typeface="+mn-ea"/>
            </a:endParaRPr>
          </a:p>
        </p:txBody>
      </p:sp>
      <p:sp>
        <p:nvSpPr>
          <p:cNvPr id="46" name="テキスト ボックス 45">
            <a:extLst>
              <a:ext uri="{FF2B5EF4-FFF2-40B4-BE49-F238E27FC236}">
                <a16:creationId xmlns:a16="http://schemas.microsoft.com/office/drawing/2014/main" id="{2FF58BE9-D9D2-483D-92CC-AFD811E270C4}"/>
              </a:ext>
            </a:extLst>
          </p:cNvPr>
          <p:cNvSpPr txBox="1"/>
          <p:nvPr/>
        </p:nvSpPr>
        <p:spPr>
          <a:xfrm>
            <a:off x="536446" y="6021144"/>
            <a:ext cx="1425390" cy="246221"/>
          </a:xfrm>
          <a:prstGeom prst="rect">
            <a:avLst/>
          </a:prstGeom>
          <a:noFill/>
        </p:spPr>
        <p:txBody>
          <a:bodyPr wrap="none" rtlCol="0">
            <a:spAutoFit/>
          </a:bodyPr>
          <a:lstStyle/>
          <a:p>
            <a:r>
              <a:rPr kumimoji="1" lang="en-US" altLang="ja-JP" sz="1000" b="1">
                <a:latin typeface="+mn-ea"/>
              </a:rPr>
              <a:t>4</a:t>
            </a:r>
            <a:r>
              <a:rPr kumimoji="1" lang="ja-JP" altLang="en-US" sz="1000" b="1">
                <a:latin typeface="+mn-ea"/>
              </a:rPr>
              <a:t>．カットシーン終了</a:t>
            </a:r>
            <a:endParaRPr kumimoji="1" lang="en-US" altLang="ja-JP" sz="1000" b="1">
              <a:latin typeface="+mn-ea"/>
            </a:endParaRPr>
          </a:p>
        </p:txBody>
      </p:sp>
      <p:sp>
        <p:nvSpPr>
          <p:cNvPr id="47" name="テキスト ボックス 46">
            <a:extLst>
              <a:ext uri="{FF2B5EF4-FFF2-40B4-BE49-F238E27FC236}">
                <a16:creationId xmlns:a16="http://schemas.microsoft.com/office/drawing/2014/main" id="{77EC71F6-DE30-45E6-91CC-ADC85CFF1678}"/>
              </a:ext>
            </a:extLst>
          </p:cNvPr>
          <p:cNvSpPr txBox="1"/>
          <p:nvPr/>
        </p:nvSpPr>
        <p:spPr>
          <a:xfrm>
            <a:off x="690270" y="5795036"/>
            <a:ext cx="6894836" cy="246221"/>
          </a:xfrm>
          <a:prstGeom prst="rect">
            <a:avLst/>
          </a:prstGeom>
          <a:noFill/>
        </p:spPr>
        <p:txBody>
          <a:bodyPr wrap="none" rtlCol="0">
            <a:spAutoFit/>
          </a:bodyPr>
          <a:lstStyle/>
          <a:p>
            <a:r>
              <a:rPr kumimoji="1" lang="en-US" altLang="ja-JP" sz="1000">
                <a:latin typeface="+mn-ea"/>
              </a:rPr>
              <a:t>TR</a:t>
            </a:r>
            <a:r>
              <a:rPr kumimoji="1" lang="ja-JP" altLang="en-US" sz="1000">
                <a:latin typeface="+mn-ea"/>
              </a:rPr>
              <a:t>カード、支援兵器、キズナ連携、怪獣の攻撃・行動のカットシーンが始まったら稼働中のカメラ演出を停止する。</a:t>
            </a:r>
            <a:endParaRPr kumimoji="1" lang="en-US" altLang="ja-JP" sz="1000">
              <a:latin typeface="+mn-ea"/>
            </a:endParaRPr>
          </a:p>
        </p:txBody>
      </p:sp>
      <p:sp>
        <p:nvSpPr>
          <p:cNvPr id="48" name="テキスト ボックス 47">
            <a:extLst>
              <a:ext uri="{FF2B5EF4-FFF2-40B4-BE49-F238E27FC236}">
                <a16:creationId xmlns:a16="http://schemas.microsoft.com/office/drawing/2014/main" id="{71349952-815B-4DD3-AAED-5D0708798A1C}"/>
              </a:ext>
            </a:extLst>
          </p:cNvPr>
          <p:cNvSpPr txBox="1"/>
          <p:nvPr/>
        </p:nvSpPr>
        <p:spPr>
          <a:xfrm>
            <a:off x="690270" y="5263809"/>
            <a:ext cx="5779146" cy="246221"/>
          </a:xfrm>
          <a:prstGeom prst="rect">
            <a:avLst/>
          </a:prstGeom>
          <a:noFill/>
        </p:spPr>
        <p:txBody>
          <a:bodyPr wrap="none" rtlCol="0">
            <a:spAutoFit/>
          </a:bodyPr>
          <a:lstStyle/>
          <a:p>
            <a:r>
              <a:rPr kumimoji="1" lang="ja-JP" altLang="en-US" sz="1000">
                <a:latin typeface="+mn-ea"/>
              </a:rPr>
              <a:t>カメラの移動が終了したら切り替わる。（移動については時間で制御想定なので、</a:t>
            </a:r>
            <a:r>
              <a:rPr kumimoji="1" lang="en-US" altLang="ja-JP" sz="1000">
                <a:latin typeface="+mn-ea"/>
              </a:rPr>
              <a:t>1</a:t>
            </a:r>
            <a:r>
              <a:rPr kumimoji="1" lang="ja-JP" altLang="en-US" sz="1000">
                <a:latin typeface="+mn-ea"/>
              </a:rPr>
              <a:t>と同じかも）</a:t>
            </a:r>
            <a:endParaRPr kumimoji="1" lang="en-US" altLang="ja-JP" sz="1000">
              <a:latin typeface="+mn-ea"/>
            </a:endParaRPr>
          </a:p>
        </p:txBody>
      </p:sp>
      <p:sp>
        <p:nvSpPr>
          <p:cNvPr id="50" name="テキスト ボックス 49">
            <a:extLst>
              <a:ext uri="{FF2B5EF4-FFF2-40B4-BE49-F238E27FC236}">
                <a16:creationId xmlns:a16="http://schemas.microsoft.com/office/drawing/2014/main" id="{3B27B1BF-C821-423B-9D57-5B1FB185406D}"/>
              </a:ext>
            </a:extLst>
          </p:cNvPr>
          <p:cNvSpPr txBox="1"/>
          <p:nvPr/>
        </p:nvSpPr>
        <p:spPr>
          <a:xfrm>
            <a:off x="690270" y="6268536"/>
            <a:ext cx="3472425" cy="246221"/>
          </a:xfrm>
          <a:prstGeom prst="rect">
            <a:avLst/>
          </a:prstGeom>
          <a:noFill/>
        </p:spPr>
        <p:txBody>
          <a:bodyPr wrap="none" rtlCol="0">
            <a:spAutoFit/>
          </a:bodyPr>
          <a:lstStyle/>
          <a:p>
            <a:r>
              <a:rPr kumimoji="1" lang="ja-JP" altLang="en-US" sz="1000">
                <a:latin typeface="+mn-ea"/>
              </a:rPr>
              <a:t>カットシーン終了後には必ず基本カメラに切り替わる。</a:t>
            </a:r>
            <a:endParaRPr kumimoji="1" lang="en-US" altLang="ja-JP" sz="1000">
              <a:latin typeface="+mn-ea"/>
            </a:endParaRPr>
          </a:p>
        </p:txBody>
      </p:sp>
    </p:spTree>
    <p:extLst>
      <p:ext uri="{BB962C8B-B14F-4D97-AF65-F5344CB8AC3E}">
        <p14:creationId xmlns:p14="http://schemas.microsoft.com/office/powerpoint/2010/main" val="3260501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025E8D83-77B0-46E8-979C-DF3F7E669A6C}"/>
              </a:ext>
            </a:extLst>
          </p:cNvPr>
          <p:cNvSpPr txBox="1"/>
          <p:nvPr/>
        </p:nvSpPr>
        <p:spPr>
          <a:xfrm>
            <a:off x="736962" y="4192891"/>
            <a:ext cx="2287806" cy="246221"/>
          </a:xfrm>
          <a:prstGeom prst="rect">
            <a:avLst/>
          </a:prstGeom>
          <a:noFill/>
        </p:spPr>
        <p:txBody>
          <a:bodyPr wrap="none" rtlCol="0">
            <a:spAutoFit/>
          </a:bodyPr>
          <a:lstStyle/>
          <a:p>
            <a:r>
              <a:rPr kumimoji="1" lang="ja-JP" altLang="en-US" sz="1000" b="1">
                <a:latin typeface="+mn-ea"/>
              </a:rPr>
              <a:t>・固定カメラ後</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000" b="1">
              <a:solidFill>
                <a:srgbClr val="FF0000"/>
              </a:solidFill>
              <a:latin typeface="+mn-ea"/>
            </a:endParaRPr>
          </a:p>
        </p:txBody>
      </p:sp>
      <p:sp>
        <p:nvSpPr>
          <p:cNvPr id="17" name="テキスト ボックス 16">
            <a:extLst>
              <a:ext uri="{FF2B5EF4-FFF2-40B4-BE49-F238E27FC236}">
                <a16:creationId xmlns:a16="http://schemas.microsoft.com/office/drawing/2014/main" id="{24D19E21-330B-4EEE-867F-EA9389B89829}"/>
              </a:ext>
            </a:extLst>
          </p:cNvPr>
          <p:cNvSpPr txBox="1"/>
          <p:nvPr/>
        </p:nvSpPr>
        <p:spPr>
          <a:xfrm>
            <a:off x="900152" y="4470507"/>
            <a:ext cx="6147837" cy="400110"/>
          </a:xfrm>
          <a:prstGeom prst="rect">
            <a:avLst/>
          </a:prstGeom>
          <a:noFill/>
        </p:spPr>
        <p:txBody>
          <a:bodyPr wrap="none" rtlCol="0">
            <a:spAutoFit/>
          </a:bodyPr>
          <a:lstStyle/>
          <a:p>
            <a:r>
              <a:rPr kumimoji="1" lang="ja-JP" altLang="en-US" sz="1000">
                <a:latin typeface="+mn-ea"/>
              </a:rPr>
              <a:t>固定カメラは攻撃時前提のため、上記仕様ではなく、</a:t>
            </a:r>
            <a:r>
              <a:rPr kumimoji="1" lang="en-US" altLang="ja-JP" sz="1000">
                <a:latin typeface="+mn-ea"/>
              </a:rPr>
              <a:t>1st</a:t>
            </a:r>
            <a:r>
              <a:rPr kumimoji="1" lang="ja-JP" altLang="en-US" sz="1000">
                <a:latin typeface="+mn-ea"/>
              </a:rPr>
              <a:t>プレイアブルのものと同様の抽選条件となる。</a:t>
            </a:r>
            <a:endParaRPr kumimoji="1" lang="en-US" altLang="ja-JP" sz="1000">
              <a:latin typeface="+mn-ea"/>
            </a:endParaRPr>
          </a:p>
          <a:p>
            <a:r>
              <a:rPr kumimoji="1" lang="ja-JP" altLang="en-US" sz="1000">
                <a:latin typeface="+mn-ea"/>
              </a:rPr>
              <a:t>終了後については通常の演出カメラと同様の抽選を行う。</a:t>
            </a:r>
            <a:endParaRPr kumimoji="1" lang="en-US" altLang="ja-JP" sz="100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33251" y="573053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159566" cy="307777"/>
          </a:xfrm>
          <a:prstGeom prst="rect">
            <a:avLst/>
          </a:prstGeom>
          <a:noFill/>
        </p:spPr>
        <p:txBody>
          <a:bodyPr wrap="none" rtlCol="0">
            <a:spAutoFit/>
          </a:bodyPr>
          <a:lstStyle/>
          <a:p>
            <a:r>
              <a:rPr kumimoji="1" lang="ja-JP" altLang="en-US" sz="1400" b="1"/>
              <a:t>●カメラの切り替え順番</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27828" y="803347"/>
            <a:ext cx="5186035" cy="707886"/>
          </a:xfrm>
          <a:prstGeom prst="rect">
            <a:avLst/>
          </a:prstGeom>
          <a:noFill/>
        </p:spPr>
        <p:txBody>
          <a:bodyPr wrap="none" rtlCol="0">
            <a:spAutoFit/>
          </a:bodyPr>
          <a:lstStyle/>
          <a:p>
            <a:r>
              <a:rPr kumimoji="1" lang="ja-JP" altLang="en-US" sz="1000">
                <a:latin typeface="+mn-ea"/>
              </a:rPr>
              <a:t>カメラ演出から次のカメラ演出に切り替わるとき、</a:t>
            </a:r>
            <a:endParaRPr kumimoji="1" lang="en-US" altLang="ja-JP" sz="1000">
              <a:latin typeface="+mn-ea"/>
            </a:endParaRPr>
          </a:p>
          <a:p>
            <a:r>
              <a:rPr kumimoji="1" lang="ja-JP" altLang="en-US" sz="1000">
                <a:latin typeface="+mn-ea"/>
              </a:rPr>
              <a:t>基本的には「基本カメラ」→「演出カメラ」と交互に切り替わるような想定となるが、</a:t>
            </a:r>
            <a:endParaRPr kumimoji="1" lang="en-US" altLang="ja-JP" sz="1000">
              <a:latin typeface="+mn-ea"/>
            </a:endParaRPr>
          </a:p>
          <a:p>
            <a:r>
              <a:rPr kumimoji="1" lang="ja-JP" altLang="en-US" sz="1000">
                <a:latin typeface="+mn-ea"/>
              </a:rPr>
              <a:t>たまに「演出カメラ」→「演出カメラ」となることでメリハリが出せる。</a:t>
            </a:r>
            <a:endParaRPr kumimoji="1" lang="en-US" altLang="ja-JP" sz="1000">
              <a:latin typeface="+mn-ea"/>
            </a:endParaRPr>
          </a:p>
          <a:p>
            <a:r>
              <a:rPr kumimoji="1" lang="ja-JP" altLang="en-US" sz="1000">
                <a:latin typeface="+mn-ea"/>
              </a:rPr>
              <a:t>そのためカメラ挙動の抽選については以下のようにする。</a:t>
            </a:r>
            <a:endParaRPr kumimoji="1" lang="en-US" altLang="ja-JP" sz="1000">
              <a:latin typeface="+mn-ea"/>
            </a:endParaRPr>
          </a:p>
        </p:txBody>
      </p:sp>
      <p:sp>
        <p:nvSpPr>
          <p:cNvPr id="43" name="テキスト ボックス 42">
            <a:extLst>
              <a:ext uri="{FF2B5EF4-FFF2-40B4-BE49-F238E27FC236}">
                <a16:creationId xmlns:a16="http://schemas.microsoft.com/office/drawing/2014/main" id="{F74A9D77-7CC0-47AD-AEC9-F33957608190}"/>
              </a:ext>
            </a:extLst>
          </p:cNvPr>
          <p:cNvSpPr txBox="1"/>
          <p:nvPr/>
        </p:nvSpPr>
        <p:spPr>
          <a:xfrm>
            <a:off x="527828" y="1551253"/>
            <a:ext cx="2579552"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．センタ</a:t>
            </a:r>
            <a:r>
              <a:rPr kumimoji="1" lang="en-US" altLang="ja-JP" sz="1000" b="1">
                <a:latin typeface="+mn-ea"/>
              </a:rPr>
              <a:t>―</a:t>
            </a:r>
            <a:r>
              <a:rPr kumimoji="1" lang="ja-JP" altLang="en-US" sz="1000" b="1">
                <a:latin typeface="+mn-ea"/>
              </a:rPr>
              <a:t>カメラ、基本カメラ後の抽選</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CE93F0C7-3E3D-4EAC-8C78-86A268A05160}"/>
              </a:ext>
            </a:extLst>
          </p:cNvPr>
          <p:cNvSpPr txBox="1"/>
          <p:nvPr/>
        </p:nvSpPr>
        <p:spPr>
          <a:xfrm>
            <a:off x="702357" y="1812269"/>
            <a:ext cx="4416594" cy="400110"/>
          </a:xfrm>
          <a:prstGeom prst="rect">
            <a:avLst/>
          </a:prstGeom>
          <a:noFill/>
        </p:spPr>
        <p:txBody>
          <a:bodyPr wrap="none" rtlCol="0">
            <a:spAutoFit/>
          </a:bodyPr>
          <a:lstStyle/>
          <a:p>
            <a:r>
              <a:rPr kumimoji="1" lang="ja-JP" altLang="en-US" sz="1000">
                <a:latin typeface="+mn-ea"/>
              </a:rPr>
              <a:t>センターカメラ、基本カメラの後には必ず演出カメラが来るようにする。</a:t>
            </a:r>
            <a:endParaRPr kumimoji="1" lang="en-US" altLang="ja-JP" sz="1000">
              <a:latin typeface="+mn-ea"/>
            </a:endParaRPr>
          </a:p>
          <a:p>
            <a:r>
              <a:rPr kumimoji="1" lang="ja-JP" altLang="en-US" sz="1000">
                <a:latin typeface="+mn-ea"/>
              </a:rPr>
              <a:t>演出カメラごとのウェイトを設定し、それによる抽選を行う。</a:t>
            </a:r>
            <a:endParaRPr kumimoji="1" lang="en-US" altLang="ja-JP" sz="1000">
              <a:latin typeface="+mn-ea"/>
            </a:endParaRPr>
          </a:p>
        </p:txBody>
      </p:sp>
      <p:sp>
        <p:nvSpPr>
          <p:cNvPr id="45" name="テキスト ボックス 44">
            <a:extLst>
              <a:ext uri="{FF2B5EF4-FFF2-40B4-BE49-F238E27FC236}">
                <a16:creationId xmlns:a16="http://schemas.microsoft.com/office/drawing/2014/main" id="{0BC20EBF-A200-4D83-A0CB-399C3C040BC1}"/>
              </a:ext>
            </a:extLst>
          </p:cNvPr>
          <p:cNvSpPr txBox="1"/>
          <p:nvPr/>
        </p:nvSpPr>
        <p:spPr>
          <a:xfrm>
            <a:off x="527828" y="2310949"/>
            <a:ext cx="2964273"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．演出カメラ後、基本カメラにもどるかどうか</a:t>
            </a:r>
            <a:endParaRPr kumimoji="1" lang="en-US" altLang="ja-JP" sz="1000" b="1">
              <a:latin typeface="+mn-ea"/>
            </a:endParaRPr>
          </a:p>
        </p:txBody>
      </p:sp>
      <p:sp>
        <p:nvSpPr>
          <p:cNvPr id="46" name="テキスト ボックス 45">
            <a:extLst>
              <a:ext uri="{FF2B5EF4-FFF2-40B4-BE49-F238E27FC236}">
                <a16:creationId xmlns:a16="http://schemas.microsoft.com/office/drawing/2014/main" id="{C815387F-DC3A-4362-A4B4-DD027F86D559}"/>
              </a:ext>
            </a:extLst>
          </p:cNvPr>
          <p:cNvSpPr txBox="1"/>
          <p:nvPr/>
        </p:nvSpPr>
        <p:spPr>
          <a:xfrm>
            <a:off x="702357" y="2568304"/>
            <a:ext cx="6633547" cy="861774"/>
          </a:xfrm>
          <a:prstGeom prst="rect">
            <a:avLst/>
          </a:prstGeom>
          <a:noFill/>
        </p:spPr>
        <p:txBody>
          <a:bodyPr wrap="none" rtlCol="0">
            <a:spAutoFit/>
          </a:bodyPr>
          <a:lstStyle/>
          <a:p>
            <a:r>
              <a:rPr kumimoji="1" lang="ja-JP" altLang="en-US" sz="1000">
                <a:latin typeface="+mn-ea"/>
              </a:rPr>
              <a:t>演出カメラ後、</a:t>
            </a:r>
            <a:r>
              <a:rPr kumimoji="1" lang="en-US" altLang="ja-JP" sz="1000">
                <a:latin typeface="+mn-ea"/>
              </a:rPr>
              <a:t>30%</a:t>
            </a:r>
            <a:r>
              <a:rPr kumimoji="1" lang="ja-JP" altLang="en-US" sz="1000">
                <a:latin typeface="+mn-ea"/>
              </a:rPr>
              <a:t>の確率で次のカメラも演出カメラとなる。</a:t>
            </a:r>
            <a:endParaRPr kumimoji="1" lang="en-US" altLang="ja-JP" sz="1000">
              <a:latin typeface="+mn-ea"/>
            </a:endParaRPr>
          </a:p>
          <a:p>
            <a:r>
              <a:rPr kumimoji="1" lang="ja-JP" altLang="en-US" sz="1000">
                <a:latin typeface="+mn-ea"/>
              </a:rPr>
              <a:t>この２回目の演出カメラ後の抽選の度に</a:t>
            </a:r>
            <a:r>
              <a:rPr kumimoji="1" lang="en-US" altLang="ja-JP" sz="1000">
                <a:latin typeface="+mn-ea"/>
              </a:rPr>
              <a:t>-15%</a:t>
            </a:r>
            <a:r>
              <a:rPr kumimoji="1" lang="ja-JP" altLang="en-US" sz="1000">
                <a:latin typeface="+mn-ea"/>
              </a:rPr>
              <a:t>して抽選する。</a:t>
            </a:r>
            <a:endParaRPr kumimoji="1" lang="en-US" altLang="ja-JP" sz="1000">
              <a:latin typeface="+mn-ea"/>
            </a:endParaRPr>
          </a:p>
          <a:p>
            <a:r>
              <a:rPr kumimoji="1" lang="ja-JP" altLang="en-US" sz="1000">
                <a:latin typeface="+mn-ea"/>
              </a:rPr>
              <a:t>（このため演出カメラは最大で３回連続までしか続かないようになる）</a:t>
            </a:r>
            <a:endParaRPr kumimoji="1" lang="en-US" altLang="ja-JP" sz="1000">
              <a:latin typeface="+mn-ea"/>
            </a:endParaRPr>
          </a:p>
          <a:p>
            <a:endParaRPr kumimoji="1" lang="en-US" altLang="ja-JP" sz="1000">
              <a:latin typeface="+mn-ea"/>
            </a:endParaRPr>
          </a:p>
          <a:p>
            <a:r>
              <a:rPr kumimoji="1" lang="ja-JP" altLang="en-US" sz="1000">
                <a:latin typeface="+mn-ea"/>
              </a:rPr>
              <a:t>１度基本カメラに戻ったらこの抽選のペナルティは解除され、その後の演出カメラ後の抽選は</a:t>
            </a:r>
            <a:r>
              <a:rPr kumimoji="1" lang="en-US" altLang="ja-JP" sz="1000">
                <a:latin typeface="+mn-ea"/>
              </a:rPr>
              <a:t>30%</a:t>
            </a:r>
            <a:r>
              <a:rPr kumimoji="1" lang="ja-JP" altLang="en-US" sz="1000">
                <a:latin typeface="+mn-ea"/>
              </a:rPr>
              <a:t>からとなる。</a:t>
            </a:r>
            <a:endParaRPr kumimoji="1" lang="en-US" altLang="ja-JP" sz="1000">
              <a:latin typeface="+mn-ea"/>
            </a:endParaRPr>
          </a:p>
        </p:txBody>
      </p:sp>
      <p:sp>
        <p:nvSpPr>
          <p:cNvPr id="47" name="テキスト ボックス 46">
            <a:extLst>
              <a:ext uri="{FF2B5EF4-FFF2-40B4-BE49-F238E27FC236}">
                <a16:creationId xmlns:a16="http://schemas.microsoft.com/office/drawing/2014/main" id="{DA1486BD-35B4-4012-912D-727F382D43F9}"/>
              </a:ext>
            </a:extLst>
          </p:cNvPr>
          <p:cNvSpPr txBox="1"/>
          <p:nvPr/>
        </p:nvSpPr>
        <p:spPr>
          <a:xfrm>
            <a:off x="736962" y="3460041"/>
            <a:ext cx="1851789" cy="246221"/>
          </a:xfrm>
          <a:prstGeom prst="rect">
            <a:avLst/>
          </a:prstGeom>
          <a:noFill/>
        </p:spPr>
        <p:txBody>
          <a:bodyPr wrap="none" rtlCol="0">
            <a:spAutoFit/>
          </a:bodyPr>
          <a:lstStyle/>
          <a:p>
            <a:r>
              <a:rPr kumimoji="1" lang="ja-JP" altLang="en-US" sz="1000" b="1">
                <a:latin typeface="+mn-ea"/>
              </a:rPr>
              <a:t>・連続した場合のカメラ抽選</a:t>
            </a:r>
            <a:endParaRPr kumimoji="1" lang="en-US" altLang="ja-JP" sz="1000" b="1">
              <a:latin typeface="+mn-ea"/>
            </a:endParaRPr>
          </a:p>
        </p:txBody>
      </p:sp>
      <p:sp>
        <p:nvSpPr>
          <p:cNvPr id="48" name="テキスト ボックス 47">
            <a:extLst>
              <a:ext uri="{FF2B5EF4-FFF2-40B4-BE49-F238E27FC236}">
                <a16:creationId xmlns:a16="http://schemas.microsoft.com/office/drawing/2014/main" id="{606D30EF-0F54-446C-8823-54E623B6359D}"/>
              </a:ext>
            </a:extLst>
          </p:cNvPr>
          <p:cNvSpPr txBox="1"/>
          <p:nvPr/>
        </p:nvSpPr>
        <p:spPr>
          <a:xfrm>
            <a:off x="527828" y="4946409"/>
            <a:ext cx="129715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．カットシーン後</a:t>
            </a:r>
            <a:endParaRPr kumimoji="1" lang="en-US" altLang="ja-JP" sz="1000" b="1">
              <a:latin typeface="+mn-ea"/>
            </a:endParaRPr>
          </a:p>
        </p:txBody>
      </p:sp>
      <p:sp>
        <p:nvSpPr>
          <p:cNvPr id="50" name="テキスト ボックス 49">
            <a:extLst>
              <a:ext uri="{FF2B5EF4-FFF2-40B4-BE49-F238E27FC236}">
                <a16:creationId xmlns:a16="http://schemas.microsoft.com/office/drawing/2014/main" id="{EAEC8D5C-D1A1-4204-B88F-08434DD0F92B}"/>
              </a:ext>
            </a:extLst>
          </p:cNvPr>
          <p:cNvSpPr txBox="1"/>
          <p:nvPr/>
        </p:nvSpPr>
        <p:spPr>
          <a:xfrm>
            <a:off x="736962" y="5206037"/>
            <a:ext cx="1723549" cy="246221"/>
          </a:xfrm>
          <a:prstGeom prst="rect">
            <a:avLst/>
          </a:prstGeom>
          <a:noFill/>
        </p:spPr>
        <p:txBody>
          <a:bodyPr wrap="none" rtlCol="0">
            <a:spAutoFit/>
          </a:bodyPr>
          <a:lstStyle/>
          <a:p>
            <a:r>
              <a:rPr kumimoji="1" lang="ja-JP" altLang="en-US" sz="1000">
                <a:latin typeface="+mn-ea"/>
              </a:rPr>
              <a:t>必ず基本カメラにもどる。</a:t>
            </a:r>
            <a:endParaRPr kumimoji="1" lang="en-US" altLang="ja-JP" sz="1000">
              <a:latin typeface="+mn-ea"/>
            </a:endParaRPr>
          </a:p>
        </p:txBody>
      </p:sp>
      <p:sp>
        <p:nvSpPr>
          <p:cNvPr id="51" name="テキスト ボックス 50">
            <a:extLst>
              <a:ext uri="{FF2B5EF4-FFF2-40B4-BE49-F238E27FC236}">
                <a16:creationId xmlns:a16="http://schemas.microsoft.com/office/drawing/2014/main" id="{80F11323-836F-40EE-9321-04F77899ECEE}"/>
              </a:ext>
            </a:extLst>
          </p:cNvPr>
          <p:cNvSpPr txBox="1"/>
          <p:nvPr/>
        </p:nvSpPr>
        <p:spPr>
          <a:xfrm>
            <a:off x="900153" y="3713683"/>
            <a:ext cx="5057795" cy="400110"/>
          </a:xfrm>
          <a:prstGeom prst="rect">
            <a:avLst/>
          </a:prstGeom>
          <a:noFill/>
        </p:spPr>
        <p:txBody>
          <a:bodyPr wrap="none" rtlCol="0">
            <a:spAutoFit/>
          </a:bodyPr>
          <a:lstStyle/>
          <a:p>
            <a:r>
              <a:rPr kumimoji="1" lang="ja-JP" altLang="en-US" sz="1000">
                <a:latin typeface="+mn-ea"/>
              </a:rPr>
              <a:t>抽選はカメラごとに持つウェイトで抽選するが、</a:t>
            </a:r>
            <a:endParaRPr kumimoji="1" lang="en-US" altLang="ja-JP" sz="1000">
              <a:latin typeface="+mn-ea"/>
            </a:endParaRPr>
          </a:p>
          <a:p>
            <a:r>
              <a:rPr kumimoji="1" lang="ja-JP" altLang="en-US" sz="1000">
                <a:latin typeface="+mn-ea"/>
              </a:rPr>
              <a:t>演出カメラから演出カメラに移り変わるとき、前と同じカメラを排除して抽選する。</a:t>
            </a:r>
            <a:endParaRPr kumimoji="1" lang="en-US" altLang="ja-JP" sz="1000">
              <a:latin typeface="+mn-ea"/>
            </a:endParaRPr>
          </a:p>
        </p:txBody>
      </p:sp>
    </p:spTree>
    <p:extLst>
      <p:ext uri="{BB962C8B-B14F-4D97-AF65-F5344CB8AC3E}">
        <p14:creationId xmlns:p14="http://schemas.microsoft.com/office/powerpoint/2010/main" val="378550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339102" cy="307777"/>
          </a:xfrm>
          <a:prstGeom prst="rect">
            <a:avLst/>
          </a:prstGeom>
          <a:noFill/>
        </p:spPr>
        <p:txBody>
          <a:bodyPr wrap="none" rtlCol="0">
            <a:spAutoFit/>
          </a:bodyPr>
          <a:lstStyle/>
          <a:p>
            <a:r>
              <a:rPr kumimoji="1" lang="ja-JP" altLang="en-US" sz="1400" b="1"/>
              <a:t>●カメラの種類とウェイト</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36454" y="803347"/>
            <a:ext cx="6404317" cy="400110"/>
          </a:xfrm>
          <a:prstGeom prst="rect">
            <a:avLst/>
          </a:prstGeom>
          <a:noFill/>
        </p:spPr>
        <p:txBody>
          <a:bodyPr wrap="none" rtlCol="0">
            <a:spAutoFit/>
          </a:bodyPr>
          <a:lstStyle/>
          <a:p>
            <a:r>
              <a:rPr kumimoji="1" lang="ja-JP" altLang="en-US" sz="1000">
                <a:latin typeface="+mn-ea"/>
              </a:rPr>
              <a:t>一旦の想定するカメラの種類とウェイト表を以下に用意する。（基本的には</a:t>
            </a:r>
            <a:r>
              <a:rPr kumimoji="1" lang="en-US" altLang="ja-JP" sz="1000">
                <a:latin typeface="+mn-ea"/>
              </a:rPr>
              <a:t>1st</a:t>
            </a:r>
            <a:r>
              <a:rPr kumimoji="1" lang="ja-JP" altLang="en-US" sz="1000">
                <a:latin typeface="+mn-ea"/>
              </a:rPr>
              <a:t>と方向性は変わらない想定）</a:t>
            </a:r>
            <a:endParaRPr kumimoji="1" lang="en-US" altLang="ja-JP" sz="1000">
              <a:latin typeface="+mn-ea"/>
            </a:endParaRPr>
          </a:p>
          <a:p>
            <a:r>
              <a:rPr kumimoji="1" lang="ja-JP" altLang="en-US" sz="1000">
                <a:latin typeface="+mn-ea"/>
              </a:rPr>
              <a:t>（デザイナの指定でカメラが増えた場合、後日ウェイトを指定する）</a:t>
            </a:r>
            <a:endParaRPr kumimoji="1" lang="en-US" altLang="ja-JP" sz="1000">
              <a:latin typeface="+mn-ea"/>
            </a:endParaRPr>
          </a:p>
        </p:txBody>
      </p:sp>
      <p:sp>
        <p:nvSpPr>
          <p:cNvPr id="18" name="テキスト ボックス 17">
            <a:extLst>
              <a:ext uri="{FF2B5EF4-FFF2-40B4-BE49-F238E27FC236}">
                <a16:creationId xmlns:a16="http://schemas.microsoft.com/office/drawing/2014/main" id="{1D4795CD-8F6F-4AED-ACBA-CE8EEEF337D9}"/>
              </a:ext>
            </a:extLst>
          </p:cNvPr>
          <p:cNvSpPr txBox="1"/>
          <p:nvPr/>
        </p:nvSpPr>
        <p:spPr>
          <a:xfrm>
            <a:off x="536454" y="120345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grpSp>
        <p:nvGrpSpPr>
          <p:cNvPr id="9" name="グループ化 8">
            <a:extLst>
              <a:ext uri="{FF2B5EF4-FFF2-40B4-BE49-F238E27FC236}">
                <a16:creationId xmlns:a16="http://schemas.microsoft.com/office/drawing/2014/main" id="{929F7933-9451-4826-9E23-C2C4575F6B42}"/>
              </a:ext>
            </a:extLst>
          </p:cNvPr>
          <p:cNvGrpSpPr/>
          <p:nvPr/>
        </p:nvGrpSpPr>
        <p:grpSpPr>
          <a:xfrm>
            <a:off x="741284" y="1586729"/>
            <a:ext cx="1212325" cy="2194625"/>
            <a:chOff x="741284" y="1586729"/>
            <a:chExt cx="1212325" cy="2194625"/>
          </a:xfrm>
        </p:grpSpPr>
        <p:sp>
          <p:nvSpPr>
            <p:cNvPr id="21" name="四角形: 角を丸くする 20">
              <a:extLst>
                <a:ext uri="{FF2B5EF4-FFF2-40B4-BE49-F238E27FC236}">
                  <a16:creationId xmlns:a16="http://schemas.microsoft.com/office/drawing/2014/main" id="{203AE1A4-BFF6-404D-8168-460D109F41EC}"/>
                </a:ext>
              </a:extLst>
            </p:cNvPr>
            <p:cNvSpPr/>
            <p:nvPr/>
          </p:nvSpPr>
          <p:spPr>
            <a:xfrm>
              <a:off x="741284" y="1586729"/>
              <a:ext cx="1212325" cy="2194625"/>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空, 建物, 屋外 が含まれている画像&#10;&#10;自動的に生成された説明">
              <a:extLst>
                <a:ext uri="{FF2B5EF4-FFF2-40B4-BE49-F238E27FC236}">
                  <a16:creationId xmlns:a16="http://schemas.microsoft.com/office/drawing/2014/main" id="{E1AEF168-BF48-4A8E-9AE2-6AA6F47BD7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8062" y="1824507"/>
              <a:ext cx="989772" cy="1756845"/>
            </a:xfrm>
            <a:prstGeom prst="rect">
              <a:avLst/>
            </a:prstGeom>
          </p:spPr>
        </p:pic>
      </p:grpSp>
      <p:sp>
        <p:nvSpPr>
          <p:cNvPr id="26" name="Text Box 12">
            <a:extLst>
              <a:ext uri="{FF2B5EF4-FFF2-40B4-BE49-F238E27FC236}">
                <a16:creationId xmlns:a16="http://schemas.microsoft.com/office/drawing/2014/main" id="{FD9D348B-33CA-4F84-B41F-7A2AD8076860}"/>
              </a:ext>
            </a:extLst>
          </p:cNvPr>
          <p:cNvSpPr txBox="1">
            <a:spLocks noChangeArrowheads="1"/>
          </p:cNvSpPr>
          <p:nvPr/>
        </p:nvSpPr>
        <p:spPr bwMode="auto">
          <a:xfrm>
            <a:off x="889438" y="1447440"/>
            <a:ext cx="902811"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センターカメラ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0" name="グループ化 9">
            <a:extLst>
              <a:ext uri="{FF2B5EF4-FFF2-40B4-BE49-F238E27FC236}">
                <a16:creationId xmlns:a16="http://schemas.microsoft.com/office/drawing/2014/main" id="{AED84DB1-B2D0-4896-A791-D72B79264ACA}"/>
              </a:ext>
            </a:extLst>
          </p:cNvPr>
          <p:cNvGrpSpPr/>
          <p:nvPr/>
        </p:nvGrpSpPr>
        <p:grpSpPr>
          <a:xfrm>
            <a:off x="2194601" y="1447440"/>
            <a:ext cx="2519391" cy="2331414"/>
            <a:chOff x="2194601" y="1447440"/>
            <a:chExt cx="2519391" cy="2331414"/>
          </a:xfrm>
        </p:grpSpPr>
        <p:sp>
          <p:nvSpPr>
            <p:cNvPr id="29" name="Text Box 12">
              <a:extLst>
                <a:ext uri="{FF2B5EF4-FFF2-40B4-BE49-F238E27FC236}">
                  <a16:creationId xmlns:a16="http://schemas.microsoft.com/office/drawing/2014/main" id="{22765A12-5D3F-4EAD-8D26-30B046C37108}"/>
                </a:ext>
              </a:extLst>
            </p:cNvPr>
            <p:cNvSpPr txBox="1">
              <a:spLocks noChangeArrowheads="1"/>
            </p:cNvSpPr>
            <p:nvPr/>
          </p:nvSpPr>
          <p:spPr bwMode="auto">
            <a:xfrm>
              <a:off x="2515009"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ポイント１</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0" name="Text Box 12">
              <a:extLst>
                <a:ext uri="{FF2B5EF4-FFF2-40B4-BE49-F238E27FC236}">
                  <a16:creationId xmlns:a16="http://schemas.microsoft.com/office/drawing/2014/main" id="{99013474-E5E2-4137-88D9-6841161FDC5F}"/>
                </a:ext>
              </a:extLst>
            </p:cNvPr>
            <p:cNvSpPr txBox="1">
              <a:spLocks noChangeArrowheads="1"/>
            </p:cNvSpPr>
            <p:nvPr/>
          </p:nvSpPr>
          <p:spPr bwMode="auto">
            <a:xfrm>
              <a:off x="3800396"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ポイント２</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19" name="図 18" descr="空, 建物, 屋外, 木 が含まれている画像&#10;&#10;自動的に生成された説明">
              <a:extLst>
                <a:ext uri="{FF2B5EF4-FFF2-40B4-BE49-F238E27FC236}">
                  <a16:creationId xmlns:a16="http://schemas.microsoft.com/office/drawing/2014/main" id="{8C0CACEE-6BD4-4300-8812-6C9059776F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90203" y="1830964"/>
              <a:ext cx="989772" cy="1756845"/>
            </a:xfrm>
            <a:prstGeom prst="rect">
              <a:avLst/>
            </a:prstGeom>
          </p:spPr>
        </p:pic>
        <p:pic>
          <p:nvPicPr>
            <p:cNvPr id="20" name="図 19" descr="空 が含まれている画像&#10;&#10;自動的に生成された説明">
              <a:extLst>
                <a:ext uri="{FF2B5EF4-FFF2-40B4-BE49-F238E27FC236}">
                  <a16:creationId xmlns:a16="http://schemas.microsoft.com/office/drawing/2014/main" id="{0AF5A0AD-5EB9-47D0-A3E8-61DF941D6B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1689" y="1824507"/>
              <a:ext cx="989772" cy="1756845"/>
            </a:xfrm>
            <a:prstGeom prst="rect">
              <a:avLst/>
            </a:prstGeom>
          </p:spPr>
        </p:pic>
        <p:sp>
          <p:nvSpPr>
            <p:cNvPr id="27" name="四角形: 角を丸くする 26">
              <a:extLst>
                <a:ext uri="{FF2B5EF4-FFF2-40B4-BE49-F238E27FC236}">
                  <a16:creationId xmlns:a16="http://schemas.microsoft.com/office/drawing/2014/main" id="{BF58E2FA-FE74-4C5B-B9E5-D2057B0A4E65}"/>
                </a:ext>
              </a:extLst>
            </p:cNvPr>
            <p:cNvSpPr/>
            <p:nvPr/>
          </p:nvSpPr>
          <p:spPr>
            <a:xfrm>
              <a:off x="2194601" y="1591752"/>
              <a:ext cx="2519391" cy="2187102"/>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 Box 12">
              <a:extLst>
                <a:ext uri="{FF2B5EF4-FFF2-40B4-BE49-F238E27FC236}">
                  <a16:creationId xmlns:a16="http://schemas.microsoft.com/office/drawing/2014/main" id="{8CCE7D74-97C2-4928-AC7C-568F2D79DDE7}"/>
                </a:ext>
              </a:extLst>
            </p:cNvPr>
            <p:cNvSpPr txBox="1">
              <a:spLocks noChangeArrowheads="1"/>
            </p:cNvSpPr>
            <p:nvPr/>
          </p:nvSpPr>
          <p:spPr bwMode="auto">
            <a:xfrm>
              <a:off x="3105485" y="1447440"/>
              <a:ext cx="697627"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基本カメラ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1" name="グループ化 10">
            <a:extLst>
              <a:ext uri="{FF2B5EF4-FFF2-40B4-BE49-F238E27FC236}">
                <a16:creationId xmlns:a16="http://schemas.microsoft.com/office/drawing/2014/main" id="{5E600E3B-80A3-49EB-9515-CD24A4EC2069}"/>
              </a:ext>
            </a:extLst>
          </p:cNvPr>
          <p:cNvGrpSpPr/>
          <p:nvPr/>
        </p:nvGrpSpPr>
        <p:grpSpPr>
          <a:xfrm>
            <a:off x="5031251" y="1376266"/>
            <a:ext cx="2509634" cy="2402588"/>
            <a:chOff x="5031251" y="1376266"/>
            <a:chExt cx="2509634" cy="2402588"/>
          </a:xfrm>
        </p:grpSpPr>
        <p:sp>
          <p:nvSpPr>
            <p:cNvPr id="41" name="Text Box 12">
              <a:extLst>
                <a:ext uri="{FF2B5EF4-FFF2-40B4-BE49-F238E27FC236}">
                  <a16:creationId xmlns:a16="http://schemas.microsoft.com/office/drawing/2014/main" id="{C54CAA50-6EC6-4A2A-BD3B-D5E07846084A}"/>
                </a:ext>
              </a:extLst>
            </p:cNvPr>
            <p:cNvSpPr txBox="1">
              <a:spLocks noChangeArrowheads="1"/>
            </p:cNvSpPr>
            <p:nvPr/>
          </p:nvSpPr>
          <p:spPr bwMode="auto">
            <a:xfrm>
              <a:off x="5362139"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1</a:t>
              </a:r>
            </a:p>
          </p:txBody>
        </p:sp>
        <p:sp>
          <p:nvSpPr>
            <p:cNvPr id="42" name="Text Box 12">
              <a:extLst>
                <a:ext uri="{FF2B5EF4-FFF2-40B4-BE49-F238E27FC236}">
                  <a16:creationId xmlns:a16="http://schemas.microsoft.com/office/drawing/2014/main" id="{0837D5AF-ED59-4886-ABAB-25FB59EB1C39}"/>
                </a:ext>
              </a:extLst>
            </p:cNvPr>
            <p:cNvSpPr txBox="1">
              <a:spLocks noChangeArrowheads="1"/>
            </p:cNvSpPr>
            <p:nvPr/>
          </p:nvSpPr>
          <p:spPr bwMode="auto">
            <a:xfrm>
              <a:off x="6642548"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2</a:t>
              </a:r>
            </a:p>
          </p:txBody>
        </p:sp>
        <p:pic>
          <p:nvPicPr>
            <p:cNvPr id="35" name="図 34" descr="空, 道路, 屋外 が含まれている画像&#10;&#10;自動的に生成された説明">
              <a:extLst>
                <a:ext uri="{FF2B5EF4-FFF2-40B4-BE49-F238E27FC236}">
                  <a16:creationId xmlns:a16="http://schemas.microsoft.com/office/drawing/2014/main" id="{E440CB72-9B1A-451A-AD54-145B772ABF9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6022" y="1798164"/>
              <a:ext cx="985938" cy="1750041"/>
            </a:xfrm>
            <a:prstGeom prst="rect">
              <a:avLst/>
            </a:prstGeom>
          </p:spPr>
        </p:pic>
        <p:pic>
          <p:nvPicPr>
            <p:cNvPr id="36" name="図 35" descr="道路, 空, 屋外 が含まれている画像&#10;&#10;自動的に生成された説明">
              <a:extLst>
                <a:ext uri="{FF2B5EF4-FFF2-40B4-BE49-F238E27FC236}">
                  <a16:creationId xmlns:a16="http://schemas.microsoft.com/office/drawing/2014/main" id="{B5199B67-18B8-4E68-B45E-924D51F8950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37482" y="1791876"/>
              <a:ext cx="985938" cy="1750041"/>
            </a:xfrm>
            <a:prstGeom prst="rect">
              <a:avLst/>
            </a:prstGeom>
          </p:spPr>
        </p:pic>
        <p:sp>
          <p:nvSpPr>
            <p:cNvPr id="39" name="四角形: 角を丸くする 38">
              <a:extLst>
                <a:ext uri="{FF2B5EF4-FFF2-40B4-BE49-F238E27FC236}">
                  <a16:creationId xmlns:a16="http://schemas.microsoft.com/office/drawing/2014/main" id="{1ADA44C3-3988-4941-98C3-B07EC399FA6B}"/>
                </a:ext>
              </a:extLst>
            </p:cNvPr>
            <p:cNvSpPr/>
            <p:nvPr/>
          </p:nvSpPr>
          <p:spPr>
            <a:xfrm>
              <a:off x="5031251" y="1566310"/>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 Box 12">
              <a:extLst>
                <a:ext uri="{FF2B5EF4-FFF2-40B4-BE49-F238E27FC236}">
                  <a16:creationId xmlns:a16="http://schemas.microsoft.com/office/drawing/2014/main" id="{A677EE10-A3F2-436B-8024-57B91B28F3C3}"/>
                </a:ext>
              </a:extLst>
            </p:cNvPr>
            <p:cNvSpPr txBox="1">
              <a:spLocks noChangeArrowheads="1"/>
            </p:cNvSpPr>
            <p:nvPr/>
          </p:nvSpPr>
          <p:spPr bwMode="auto">
            <a:xfrm>
              <a:off x="5885959" y="137626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演出カメラ１</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（寄り）</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5" name="グループ化 14">
            <a:extLst>
              <a:ext uri="{FF2B5EF4-FFF2-40B4-BE49-F238E27FC236}">
                <a16:creationId xmlns:a16="http://schemas.microsoft.com/office/drawing/2014/main" id="{A7866B76-C489-46E4-A83E-24695352C567}"/>
              </a:ext>
            </a:extLst>
          </p:cNvPr>
          <p:cNvGrpSpPr/>
          <p:nvPr/>
        </p:nvGrpSpPr>
        <p:grpSpPr>
          <a:xfrm>
            <a:off x="741284" y="3909656"/>
            <a:ext cx="2509634" cy="2414625"/>
            <a:chOff x="741284" y="3909656"/>
            <a:chExt cx="2509634" cy="2414625"/>
          </a:xfrm>
        </p:grpSpPr>
        <p:sp>
          <p:nvSpPr>
            <p:cNvPr id="53" name="Text Box 12">
              <a:extLst>
                <a:ext uri="{FF2B5EF4-FFF2-40B4-BE49-F238E27FC236}">
                  <a16:creationId xmlns:a16="http://schemas.microsoft.com/office/drawing/2014/main" id="{054BB765-BBD5-4157-86E7-F447CFB16306}"/>
                </a:ext>
              </a:extLst>
            </p:cNvPr>
            <p:cNvSpPr txBox="1">
              <a:spLocks noChangeArrowheads="1"/>
            </p:cNvSpPr>
            <p:nvPr/>
          </p:nvSpPr>
          <p:spPr bwMode="auto">
            <a:xfrm>
              <a:off x="1072172"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3</a:t>
              </a:r>
            </a:p>
          </p:txBody>
        </p:sp>
        <p:sp>
          <p:nvSpPr>
            <p:cNvPr id="54" name="Text Box 12">
              <a:extLst>
                <a:ext uri="{FF2B5EF4-FFF2-40B4-BE49-F238E27FC236}">
                  <a16:creationId xmlns:a16="http://schemas.microsoft.com/office/drawing/2014/main" id="{85417E7E-B324-408D-BBC6-BDB7A0C01841}"/>
                </a:ext>
              </a:extLst>
            </p:cNvPr>
            <p:cNvSpPr txBox="1">
              <a:spLocks noChangeArrowheads="1"/>
            </p:cNvSpPr>
            <p:nvPr/>
          </p:nvSpPr>
          <p:spPr bwMode="auto">
            <a:xfrm>
              <a:off x="2352581"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4</a:t>
              </a:r>
            </a:p>
          </p:txBody>
        </p:sp>
        <p:pic>
          <p:nvPicPr>
            <p:cNvPr id="37" name="図 36" descr="建物 が含まれている画像&#10;&#10;自動的に生成された説明">
              <a:extLst>
                <a:ext uri="{FF2B5EF4-FFF2-40B4-BE49-F238E27FC236}">
                  <a16:creationId xmlns:a16="http://schemas.microsoft.com/office/drawing/2014/main" id="{DBADA140-F0DB-49F0-8B0A-98FF9229048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33140" y="4343591"/>
              <a:ext cx="985938" cy="1750041"/>
            </a:xfrm>
            <a:prstGeom prst="rect">
              <a:avLst/>
            </a:prstGeom>
          </p:spPr>
        </p:pic>
        <p:pic>
          <p:nvPicPr>
            <p:cNvPr id="38" name="図 37" descr="建物 が含まれている画像&#10;&#10;自動的に生成された説明">
              <a:extLst>
                <a:ext uri="{FF2B5EF4-FFF2-40B4-BE49-F238E27FC236}">
                  <a16:creationId xmlns:a16="http://schemas.microsoft.com/office/drawing/2014/main" id="{35539FCB-7EE2-4249-A8C4-568237F55E9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7958" y="4343591"/>
              <a:ext cx="985938" cy="1750041"/>
            </a:xfrm>
            <a:prstGeom prst="rect">
              <a:avLst/>
            </a:prstGeom>
          </p:spPr>
        </p:pic>
        <p:sp>
          <p:nvSpPr>
            <p:cNvPr id="49" name="四角形: 角を丸くする 48">
              <a:extLst>
                <a:ext uri="{FF2B5EF4-FFF2-40B4-BE49-F238E27FC236}">
                  <a16:creationId xmlns:a16="http://schemas.microsoft.com/office/drawing/2014/main" id="{92136951-41F7-4736-B6D1-02E2F4467EF4}"/>
                </a:ext>
              </a:extLst>
            </p:cNvPr>
            <p:cNvSpPr/>
            <p:nvPr/>
          </p:nvSpPr>
          <p:spPr>
            <a:xfrm>
              <a:off x="741284" y="4111737"/>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 Box 12">
              <a:extLst>
                <a:ext uri="{FF2B5EF4-FFF2-40B4-BE49-F238E27FC236}">
                  <a16:creationId xmlns:a16="http://schemas.microsoft.com/office/drawing/2014/main" id="{B539BBFF-3242-409F-8840-9DD0CD6BA590}"/>
                </a:ext>
              </a:extLst>
            </p:cNvPr>
            <p:cNvSpPr txBox="1">
              <a:spLocks noChangeArrowheads="1"/>
            </p:cNvSpPr>
            <p:nvPr/>
          </p:nvSpPr>
          <p:spPr bwMode="auto">
            <a:xfrm>
              <a:off x="1595994" y="390965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演出カメラ２</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（引き縦）</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2" name="グループ化 11">
            <a:extLst>
              <a:ext uri="{FF2B5EF4-FFF2-40B4-BE49-F238E27FC236}">
                <a16:creationId xmlns:a16="http://schemas.microsoft.com/office/drawing/2014/main" id="{913C210E-1608-4460-81B8-EE7CD26213DF}"/>
              </a:ext>
            </a:extLst>
          </p:cNvPr>
          <p:cNvGrpSpPr/>
          <p:nvPr/>
        </p:nvGrpSpPr>
        <p:grpSpPr>
          <a:xfrm>
            <a:off x="3515505" y="3887559"/>
            <a:ext cx="1228704" cy="2436722"/>
            <a:chOff x="4615800" y="3887559"/>
            <a:chExt cx="1228704" cy="2436722"/>
          </a:xfrm>
        </p:grpSpPr>
        <p:pic>
          <p:nvPicPr>
            <p:cNvPr id="67" name="図 66">
              <a:extLst>
                <a:ext uri="{FF2B5EF4-FFF2-40B4-BE49-F238E27FC236}">
                  <a16:creationId xmlns:a16="http://schemas.microsoft.com/office/drawing/2014/main" id="{FE3EC6CE-660B-43EA-B751-183DC75C02A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721553" y="4323593"/>
              <a:ext cx="994858" cy="1765873"/>
            </a:xfrm>
            <a:prstGeom prst="rect">
              <a:avLst/>
            </a:prstGeom>
          </p:spPr>
        </p:pic>
        <p:sp>
          <p:nvSpPr>
            <p:cNvPr id="68" name="四角形: 角を丸くする 67">
              <a:extLst>
                <a:ext uri="{FF2B5EF4-FFF2-40B4-BE49-F238E27FC236}">
                  <a16:creationId xmlns:a16="http://schemas.microsoft.com/office/drawing/2014/main" id="{01577BD3-69DF-492B-94AB-1739DC649C91}"/>
                </a:ext>
              </a:extLst>
            </p:cNvPr>
            <p:cNvSpPr/>
            <p:nvPr/>
          </p:nvSpPr>
          <p:spPr>
            <a:xfrm>
              <a:off x="4615800"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Text Box 12">
              <a:extLst>
                <a:ext uri="{FF2B5EF4-FFF2-40B4-BE49-F238E27FC236}">
                  <a16:creationId xmlns:a16="http://schemas.microsoft.com/office/drawing/2014/main" id="{95FA38CB-DAD9-4C35-A667-4E78C0C75A92}"/>
                </a:ext>
              </a:extLst>
            </p:cNvPr>
            <p:cNvSpPr txBox="1">
              <a:spLocks noChangeArrowheads="1"/>
            </p:cNvSpPr>
            <p:nvPr/>
          </p:nvSpPr>
          <p:spPr bwMode="auto">
            <a:xfrm>
              <a:off x="4818876"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演出カメラ３</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（固定背面）</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4" name="グループ化 13">
            <a:extLst>
              <a:ext uri="{FF2B5EF4-FFF2-40B4-BE49-F238E27FC236}">
                <a16:creationId xmlns:a16="http://schemas.microsoft.com/office/drawing/2014/main" id="{6F9B8A51-A278-42D6-9597-55B10B4E5ABC}"/>
              </a:ext>
            </a:extLst>
          </p:cNvPr>
          <p:cNvGrpSpPr/>
          <p:nvPr/>
        </p:nvGrpSpPr>
        <p:grpSpPr>
          <a:xfrm>
            <a:off x="5128690" y="3887559"/>
            <a:ext cx="1228704" cy="2436722"/>
            <a:chOff x="6030005" y="3887559"/>
            <a:chExt cx="1228704" cy="2436722"/>
          </a:xfrm>
        </p:grpSpPr>
        <p:sp>
          <p:nvSpPr>
            <p:cNvPr id="72" name="四角形: 角を丸くする 71">
              <a:extLst>
                <a:ext uri="{FF2B5EF4-FFF2-40B4-BE49-F238E27FC236}">
                  <a16:creationId xmlns:a16="http://schemas.microsoft.com/office/drawing/2014/main" id="{F0D13754-08CC-4414-9D9A-5A9AF9990209}"/>
                </a:ext>
              </a:extLst>
            </p:cNvPr>
            <p:cNvSpPr/>
            <p:nvPr/>
          </p:nvSpPr>
          <p:spPr>
            <a:xfrm>
              <a:off x="6030005"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Text Box 12">
              <a:extLst>
                <a:ext uri="{FF2B5EF4-FFF2-40B4-BE49-F238E27FC236}">
                  <a16:creationId xmlns:a16="http://schemas.microsoft.com/office/drawing/2014/main" id="{DDF18076-5CE6-49A9-AF91-243D614AB0B1}"/>
                </a:ext>
              </a:extLst>
            </p:cNvPr>
            <p:cNvSpPr txBox="1">
              <a:spLocks noChangeArrowheads="1"/>
            </p:cNvSpPr>
            <p:nvPr/>
          </p:nvSpPr>
          <p:spPr bwMode="auto">
            <a:xfrm>
              <a:off x="6233079"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演出カメラ４</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（固定正面）</a:t>
              </a:r>
              <a:endParaRPr lang="en-US" altLang="ja-JP" sz="800" b="1" dirty="0">
                <a:solidFill>
                  <a:srgbClr val="FF0000"/>
                </a:solidFill>
                <a:latin typeface="メイリオ" panose="020B0604030504040204" pitchFamily="50" charset="-128"/>
                <a:cs typeface="Segoe UI" panose="020B0502040204020203" pitchFamily="34" charset="0"/>
              </a:endParaRPr>
            </a:p>
          </p:txBody>
        </p:sp>
        <p:pic>
          <p:nvPicPr>
            <p:cNvPr id="65" name="図 64">
              <a:extLst>
                <a:ext uri="{FF2B5EF4-FFF2-40B4-BE49-F238E27FC236}">
                  <a16:creationId xmlns:a16="http://schemas.microsoft.com/office/drawing/2014/main" id="{B963BCD1-43B1-4416-8771-B25597AD73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35759" y="4323593"/>
              <a:ext cx="994858" cy="1765873"/>
            </a:xfrm>
            <a:prstGeom prst="rect">
              <a:avLst/>
            </a:prstGeom>
          </p:spPr>
        </p:pic>
      </p:grpSp>
    </p:spTree>
    <p:extLst>
      <p:ext uri="{BB962C8B-B14F-4D97-AF65-F5344CB8AC3E}">
        <p14:creationId xmlns:p14="http://schemas.microsoft.com/office/powerpoint/2010/main" val="1243374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1E7BB54D-FE5A-4B1A-9CC4-F24327434E74}"/>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ver.1.2</a:t>
            </a:r>
            <a:r>
              <a:rPr kumimoji="1" lang="ja-JP" altLang="en-US"/>
              <a:t>）</a:t>
            </a:r>
            <a:endParaRPr kumimoji="1" lang="ja-JP" altLang="en-US" dirty="0"/>
          </a:p>
        </p:txBody>
      </p:sp>
      <p:sp>
        <p:nvSpPr>
          <p:cNvPr id="12" name="スライド番号プレースホルダー 11">
            <a:extLst>
              <a:ext uri="{FF2B5EF4-FFF2-40B4-BE49-F238E27FC236}">
                <a16:creationId xmlns:a16="http://schemas.microsoft.com/office/drawing/2014/main" id="{DD0AD64C-B789-4DD1-893B-CF004E4F3DB7}"/>
              </a:ext>
            </a:extLst>
          </p:cNvPr>
          <p:cNvSpPr>
            <a:spLocks noGrp="1"/>
          </p:cNvSpPr>
          <p:nvPr>
            <p:ph type="sldNum" sz="quarter" idx="12"/>
          </p:nvPr>
        </p:nvSpPr>
        <p:spPr/>
        <p:txBody>
          <a:bodyPr/>
          <a:lstStyle/>
          <a:p>
            <a:fld id="{A1D1B427-6BB8-45E6-A1F2-9E04AE67DC91}" type="slidenum">
              <a:rPr kumimoji="1" lang="ja-JP" altLang="en-US" smtClean="0"/>
              <a:pPr/>
              <a:t>51</a:t>
            </a:fld>
            <a:endParaRPr kumimoji="1" lang="ja-JP" altLang="en-US"/>
          </a:p>
        </p:txBody>
      </p:sp>
      <p:graphicFrame>
        <p:nvGraphicFramePr>
          <p:cNvPr id="3" name="表 4">
            <a:extLst>
              <a:ext uri="{FF2B5EF4-FFF2-40B4-BE49-F238E27FC236}">
                <a16:creationId xmlns:a16="http://schemas.microsoft.com/office/drawing/2014/main" id="{2887727C-ABF9-4507-BCB7-422C74D34F13}"/>
              </a:ext>
            </a:extLst>
          </p:cNvPr>
          <p:cNvGraphicFramePr>
            <a:graphicFrameLocks noGrp="1"/>
          </p:cNvGraphicFramePr>
          <p:nvPr/>
        </p:nvGraphicFramePr>
        <p:xfrm>
          <a:off x="530161" y="929640"/>
          <a:ext cx="6980197" cy="249936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462916229"/>
                    </a:ext>
                  </a:extLst>
                </a:gridCol>
                <a:gridCol w="646072">
                  <a:extLst>
                    <a:ext uri="{9D8B030D-6E8A-4147-A177-3AD203B41FA5}">
                      <a16:colId xmlns:a16="http://schemas.microsoft.com/office/drawing/2014/main" val="3354419431"/>
                    </a:ext>
                  </a:extLst>
                </a:gridCol>
                <a:gridCol w="719455">
                  <a:extLst>
                    <a:ext uri="{9D8B030D-6E8A-4147-A177-3AD203B41FA5}">
                      <a16:colId xmlns:a16="http://schemas.microsoft.com/office/drawing/2014/main" val="279102614"/>
                    </a:ext>
                  </a:extLst>
                </a:gridCol>
                <a:gridCol w="414655">
                  <a:extLst>
                    <a:ext uri="{9D8B030D-6E8A-4147-A177-3AD203B41FA5}">
                      <a16:colId xmlns:a16="http://schemas.microsoft.com/office/drawing/2014/main" val="4242445123"/>
                    </a:ext>
                  </a:extLst>
                </a:gridCol>
                <a:gridCol w="1024255">
                  <a:extLst>
                    <a:ext uri="{9D8B030D-6E8A-4147-A177-3AD203B41FA5}">
                      <a16:colId xmlns:a16="http://schemas.microsoft.com/office/drawing/2014/main" val="1528857174"/>
                    </a:ext>
                  </a:extLst>
                </a:gridCol>
                <a:gridCol w="3278505">
                  <a:extLst>
                    <a:ext uri="{9D8B030D-6E8A-4147-A177-3AD203B41FA5}">
                      <a16:colId xmlns:a16="http://schemas.microsoft.com/office/drawing/2014/main" val="722781302"/>
                    </a:ext>
                  </a:extLst>
                </a:gridCol>
              </a:tblGrid>
              <a:tr h="225425">
                <a:tc>
                  <a:txBody>
                    <a:bodyPr/>
                    <a:lstStyle/>
                    <a:p>
                      <a:pPr algn="ctr"/>
                      <a:r>
                        <a:rPr kumimoji="1" lang="ja-JP" altLang="en-US" sz="800" dirty="0"/>
                        <a:t>呼称</a:t>
                      </a:r>
                    </a:p>
                  </a:txBody>
                  <a:tcPr anchor="ctr"/>
                </a:tc>
                <a:tc>
                  <a:txBody>
                    <a:bodyPr/>
                    <a:lstStyle/>
                    <a:p>
                      <a:pPr algn="ctr"/>
                      <a:r>
                        <a:rPr kumimoji="1" lang="ja-JP" altLang="en-US" sz="800"/>
                        <a:t>ウェイト</a:t>
                      </a:r>
                      <a:endParaRPr kumimoji="1" lang="ja-JP" altLang="en-US" sz="800" dirty="0"/>
                    </a:p>
                  </a:txBody>
                  <a:tcPr anchor="ctr"/>
                </a:tc>
                <a:tc>
                  <a:txBody>
                    <a:bodyPr/>
                    <a:lstStyle/>
                    <a:p>
                      <a:pPr algn="ctr"/>
                      <a:r>
                        <a:rPr kumimoji="1" lang="ja-JP" altLang="en-US" sz="800" dirty="0"/>
                        <a:t>モーション</a:t>
                      </a:r>
                      <a:endParaRPr kumimoji="1" lang="en-US" altLang="ja-JP" sz="800" dirty="0"/>
                    </a:p>
                    <a:p>
                      <a:pPr algn="ctr"/>
                      <a:r>
                        <a:rPr kumimoji="1" lang="ja-JP" altLang="en-US" sz="800" dirty="0"/>
                        <a:t>フレーム数</a:t>
                      </a:r>
                    </a:p>
                  </a:txBody>
                  <a:tcPr anchor="ctr"/>
                </a:tc>
                <a:tc>
                  <a:txBody>
                    <a:bodyPr/>
                    <a:lstStyle/>
                    <a:p>
                      <a:pPr algn="ctr"/>
                      <a:r>
                        <a:rPr kumimoji="1" lang="ja-JP" altLang="en-US" sz="800"/>
                        <a:t>移動</a:t>
                      </a:r>
                      <a:endParaRPr kumimoji="1" lang="ja-JP" altLang="en-US" sz="800" dirty="0"/>
                    </a:p>
                  </a:txBody>
                  <a:tcPr anchor="ctr"/>
                </a:tc>
                <a:tc>
                  <a:txBody>
                    <a:bodyPr/>
                    <a:lstStyle/>
                    <a:p>
                      <a:pPr algn="ctr"/>
                      <a:r>
                        <a:rPr kumimoji="1" lang="ja-JP" altLang="en-US" sz="800"/>
                        <a:t>秒数</a:t>
                      </a:r>
                      <a:endParaRPr kumimoji="1" lang="ja-JP" altLang="en-US" sz="800" dirty="0"/>
                    </a:p>
                  </a:txBody>
                  <a:tcPr anchor="ctr"/>
                </a:tc>
                <a:tc>
                  <a:txBody>
                    <a:bodyPr/>
                    <a:lstStyle/>
                    <a:p>
                      <a:pPr algn="ctr"/>
                      <a:r>
                        <a:rPr kumimoji="1" lang="ja-JP" altLang="en-US" sz="800" dirty="0"/>
                        <a:t>メモ</a:t>
                      </a:r>
                    </a:p>
                  </a:txBody>
                  <a:tcPr anchor="ctr"/>
                </a:tc>
                <a:extLst>
                  <a:ext uri="{0D108BD9-81ED-4DB2-BD59-A6C34878D82A}">
                    <a16:rowId xmlns:a16="http://schemas.microsoft.com/office/drawing/2014/main" val="1937770809"/>
                  </a:ext>
                </a:extLst>
              </a:tr>
              <a:tr h="143453">
                <a:tc>
                  <a:txBody>
                    <a:bodyPr/>
                    <a:lstStyle/>
                    <a:p>
                      <a:r>
                        <a:rPr kumimoji="1" lang="ja-JP" altLang="en-US" sz="800" dirty="0"/>
                        <a:t>センタ</a:t>
                      </a:r>
                      <a:r>
                        <a:rPr kumimoji="1" lang="en-US" altLang="ja-JP" sz="800" dirty="0"/>
                        <a:t>―</a:t>
                      </a:r>
                      <a:r>
                        <a:rPr kumimoji="1" lang="ja-JP" altLang="en-US" sz="800" dirty="0"/>
                        <a:t>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en-US" altLang="ja-JP" sz="800"/>
                        <a:t>10sec</a:t>
                      </a:r>
                      <a:endParaRPr kumimoji="1" lang="ja-JP" altLang="en-US" sz="800" dirty="0"/>
                    </a:p>
                  </a:txBody>
                  <a:tcPr/>
                </a:tc>
                <a:tc>
                  <a:txBody>
                    <a:bodyPr/>
                    <a:lstStyle/>
                    <a:p>
                      <a:r>
                        <a:rPr kumimoji="1" lang="ja-JP" altLang="en-US" sz="800" dirty="0"/>
                        <a:t>開始時はこのカメラ</a:t>
                      </a:r>
                    </a:p>
                  </a:txBody>
                  <a:tcPr/>
                </a:tc>
                <a:extLst>
                  <a:ext uri="{0D108BD9-81ED-4DB2-BD59-A6C34878D82A}">
                    <a16:rowId xmlns:a16="http://schemas.microsoft.com/office/drawing/2014/main" val="2740315615"/>
                  </a:ext>
                </a:extLst>
              </a:tr>
              <a:tr h="143453">
                <a:tc rowSpan="2">
                  <a:txBody>
                    <a:bodyPr/>
                    <a:lstStyle/>
                    <a:p>
                      <a:r>
                        <a:rPr kumimoji="1" lang="ja-JP" altLang="en-US" sz="800" dirty="0"/>
                        <a:t>基本カメラ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ポイント</a:t>
                      </a:r>
                      <a:r>
                        <a:rPr kumimoji="1" lang="en-US" altLang="ja-JP" sz="800" dirty="0"/>
                        <a:t>1</a:t>
                      </a:r>
                      <a:r>
                        <a:rPr kumimoji="1" lang="ja-JP" altLang="en-US" sz="800" dirty="0"/>
                        <a:t>→ポイント</a:t>
                      </a:r>
                      <a:r>
                        <a:rPr kumimoji="1" lang="en-US" altLang="ja-JP" sz="800" dirty="0"/>
                        <a:t>2</a:t>
                      </a:r>
                      <a:r>
                        <a:rPr kumimoji="1" lang="ja-JP" altLang="en-US" sz="800" dirty="0"/>
                        <a:t>の場合とポイント</a:t>
                      </a:r>
                      <a:r>
                        <a:rPr kumimoji="1" lang="en-US" altLang="ja-JP" sz="800" dirty="0"/>
                        <a:t>2</a:t>
                      </a:r>
                      <a:r>
                        <a:rPr kumimoji="1" lang="ja-JP" altLang="en-US" sz="800" dirty="0"/>
                        <a:t>→ポイント</a:t>
                      </a:r>
                      <a:r>
                        <a:rPr kumimoji="1" lang="en-US" altLang="ja-JP" sz="800" dirty="0"/>
                        <a:t>1</a:t>
                      </a:r>
                      <a:r>
                        <a:rPr kumimoji="1" lang="ja-JP" altLang="en-US" sz="800" dirty="0"/>
                        <a:t>の場合あり。</a:t>
                      </a:r>
                      <a:endParaRPr kumimoji="1" lang="en-US" altLang="ja-JP" sz="800" dirty="0"/>
                    </a:p>
                    <a:p>
                      <a:r>
                        <a:rPr kumimoji="1" lang="ja-JP" altLang="en-US" sz="800" dirty="0"/>
                        <a:t>秒数はいずれも同じ。</a:t>
                      </a:r>
                    </a:p>
                  </a:txBody>
                  <a:tcPr/>
                </a:tc>
                <a:extLst>
                  <a:ext uri="{0D108BD9-81ED-4DB2-BD59-A6C34878D82A}">
                    <a16:rowId xmlns:a16="http://schemas.microsoft.com/office/drawing/2014/main" val="2581997954"/>
                  </a:ext>
                </a:extLst>
              </a:tr>
              <a:tr h="131984">
                <a:tc vMerge="1">
                  <a:txBody>
                    <a:bodyPr/>
                    <a:lstStyle/>
                    <a:p>
                      <a:endParaRPr kumimoji="1" lang="ja-JP" altLang="en-US" sz="800" dirty="0"/>
                    </a:p>
                  </a:txBody>
                  <a:tcPr/>
                </a:tc>
                <a:tc>
                  <a:txBody>
                    <a:bodyPr/>
                    <a:lstStyle/>
                    <a:p>
                      <a:pPr algn="r"/>
                      <a:r>
                        <a:rPr kumimoji="1" lang="ja-JP" altLang="en-US" sz="800"/>
                        <a:t>ー</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017717905"/>
                  </a:ext>
                </a:extLst>
              </a:tr>
              <a:tr h="143453">
                <a:tc rowSpan="2">
                  <a:txBody>
                    <a:bodyPr/>
                    <a:lstStyle/>
                    <a:p>
                      <a:r>
                        <a:rPr kumimoji="1" lang="ja-JP" altLang="en-US" sz="800"/>
                        <a:t>演出カメラ１</a:t>
                      </a:r>
                      <a:endParaRPr kumimoji="1" lang="en-US" altLang="ja-JP" sz="800"/>
                    </a:p>
                    <a:p>
                      <a:r>
                        <a:rPr kumimoji="1" lang="ja-JP" altLang="en-US" sz="800"/>
                        <a:t>（寄り）</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2413950812"/>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4196792538"/>
                  </a:ext>
                </a:extLst>
              </a:tr>
              <a:tr h="143453">
                <a:tc rowSpan="2">
                  <a:txBody>
                    <a:bodyPr/>
                    <a:lstStyle/>
                    <a:p>
                      <a:r>
                        <a:rPr kumimoji="1" lang="ja-JP" altLang="en-US" sz="800"/>
                        <a:t>演出カメラ２</a:t>
                      </a:r>
                      <a:endParaRPr kumimoji="1" lang="en-US" altLang="ja-JP" sz="800"/>
                    </a:p>
                    <a:p>
                      <a:r>
                        <a:rPr kumimoji="1" lang="ja-JP" altLang="en-US" sz="800"/>
                        <a:t>（引き縦）</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3676371094"/>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342432404"/>
                  </a:ext>
                </a:extLst>
              </a:tr>
              <a:tr h="143453">
                <a:tc>
                  <a:txBody>
                    <a:bodyPr/>
                    <a:lstStyle/>
                    <a:p>
                      <a:r>
                        <a:rPr kumimoji="1" lang="ja-JP" altLang="en-US" sz="800"/>
                        <a:t>演出カメラ３</a:t>
                      </a:r>
                      <a:endParaRPr kumimoji="1" lang="en-US" altLang="ja-JP" sz="800"/>
                    </a:p>
                    <a:p>
                      <a:r>
                        <a:rPr kumimoji="1" lang="ja-JP" altLang="en-US" sz="800"/>
                        <a:t>（固定背面）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dirty="0"/>
                        <a:t>固定</a:t>
                      </a:r>
                      <a:endParaRPr kumimoji="1" lang="en-US" altLang="ja-JP" sz="800" dirty="0"/>
                    </a:p>
                    <a:p>
                      <a:endParaRPr kumimoji="1" lang="ja-JP" altLang="en-US" sz="800" dirty="0"/>
                    </a:p>
                  </a:txBody>
                  <a:tcPr/>
                </a:tc>
                <a:extLst>
                  <a:ext uri="{0D108BD9-81ED-4DB2-BD59-A6C34878D82A}">
                    <a16:rowId xmlns:a16="http://schemas.microsoft.com/office/drawing/2014/main" val="3372487077"/>
                  </a:ext>
                </a:extLst>
              </a:tr>
              <a:tr h="143453">
                <a:tc>
                  <a:txBody>
                    <a:bodyPr/>
                    <a:lstStyle/>
                    <a:p>
                      <a:r>
                        <a:rPr kumimoji="1" lang="ja-JP" altLang="en-US" sz="800"/>
                        <a:t>演出カメラ４</a:t>
                      </a:r>
                      <a:endParaRPr kumimoji="1" lang="en-US" altLang="ja-JP" sz="800"/>
                    </a:p>
                    <a:p>
                      <a:r>
                        <a:rPr kumimoji="1" lang="ja-JP" altLang="en-US" sz="800"/>
                        <a:t>（固定正面）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a:t>固定</a:t>
                      </a:r>
                      <a:endParaRPr kumimoji="1" lang="ja-JP" altLang="en-US" sz="800" dirty="0"/>
                    </a:p>
                  </a:txBody>
                  <a:tcPr/>
                </a:tc>
                <a:extLst>
                  <a:ext uri="{0D108BD9-81ED-4DB2-BD59-A6C34878D82A}">
                    <a16:rowId xmlns:a16="http://schemas.microsoft.com/office/drawing/2014/main" val="1390452329"/>
                  </a:ext>
                </a:extLst>
              </a:tr>
            </a:tbl>
          </a:graphicData>
        </a:graphic>
      </p:graphicFrame>
      <p:sp>
        <p:nvSpPr>
          <p:cNvPr id="9" name="テキスト ボックス 8">
            <a:extLst>
              <a:ext uri="{FF2B5EF4-FFF2-40B4-BE49-F238E27FC236}">
                <a16:creationId xmlns:a16="http://schemas.microsoft.com/office/drawing/2014/main" id="{E8CE651A-C2DD-41E8-BD45-A2E99B42087A}"/>
              </a:ext>
            </a:extLst>
          </p:cNvPr>
          <p:cNvSpPr txBox="1"/>
          <p:nvPr/>
        </p:nvSpPr>
        <p:spPr>
          <a:xfrm>
            <a:off x="536454" y="58958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sp>
        <p:nvSpPr>
          <p:cNvPr id="10" name="テキスト ボックス 9">
            <a:extLst>
              <a:ext uri="{FF2B5EF4-FFF2-40B4-BE49-F238E27FC236}">
                <a16:creationId xmlns:a16="http://schemas.microsoft.com/office/drawing/2014/main" id="{BDE717A3-D4DD-4DAA-9A32-5B18B5868E43}"/>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Tree>
    <p:extLst>
      <p:ext uri="{BB962C8B-B14F-4D97-AF65-F5344CB8AC3E}">
        <p14:creationId xmlns:p14="http://schemas.microsoft.com/office/powerpoint/2010/main" val="2207107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●怪獣攻撃によるカメラ</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993675"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においては怪獣からの攻撃の際、必ず専用カットシーンとなっていた。</a:t>
            </a:r>
            <a:endParaRPr kumimoji="1" lang="en-US" altLang="ja-JP" sz="1000">
              <a:latin typeface="+mn-ea"/>
            </a:endParaRPr>
          </a:p>
          <a:p>
            <a:r>
              <a:rPr kumimoji="1" lang="en-US" altLang="ja-JP" sz="1000">
                <a:latin typeface="+mn-ea"/>
              </a:rPr>
              <a:t>α1</a:t>
            </a:r>
            <a:r>
              <a:rPr kumimoji="1" lang="ja-JP" altLang="en-US" sz="1000">
                <a:latin typeface="+mn-ea"/>
              </a:rPr>
              <a:t>では、「通常状態」と「激怒状態」で部隊の表現を変更する。</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2167828"/>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怪獣攻撃カットシーン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34609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0" name="正方形/長方形 9">
            <a:extLst>
              <a:ext uri="{FF2B5EF4-FFF2-40B4-BE49-F238E27FC236}">
                <a16:creationId xmlns:a16="http://schemas.microsoft.com/office/drawing/2014/main" id="{5C43B198-AB18-4626-A0CD-7B837865D1EB}"/>
              </a:ext>
            </a:extLst>
          </p:cNvPr>
          <p:cNvSpPr/>
          <p:nvPr/>
        </p:nvSpPr>
        <p:spPr>
          <a:xfrm>
            <a:off x="2916993" y="3460992"/>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ダメージカットシーン</a:t>
            </a:r>
          </a:p>
        </p:txBody>
      </p:sp>
      <p:sp>
        <p:nvSpPr>
          <p:cNvPr id="12" name="四角形: 角を丸くする 11">
            <a:extLst>
              <a:ext uri="{FF2B5EF4-FFF2-40B4-BE49-F238E27FC236}">
                <a16:creationId xmlns:a16="http://schemas.microsoft.com/office/drawing/2014/main" id="{2554D4BD-4C4A-4CFC-A97D-EE6C095BB274}"/>
              </a:ext>
            </a:extLst>
          </p:cNvPr>
          <p:cNvSpPr/>
          <p:nvPr/>
        </p:nvSpPr>
        <p:spPr>
          <a:xfrm>
            <a:off x="3145119" y="2915273"/>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激怒状態</a:t>
            </a:r>
          </a:p>
        </p:txBody>
      </p:sp>
      <p:cxnSp>
        <p:nvCxnSpPr>
          <p:cNvPr id="14" name="直線矢印コネクタ 13">
            <a:extLst>
              <a:ext uri="{FF2B5EF4-FFF2-40B4-BE49-F238E27FC236}">
                <a16:creationId xmlns:a16="http://schemas.microsoft.com/office/drawing/2014/main" id="{6DB2767E-253D-4F6E-8BB1-74CD024DAB57}"/>
              </a:ext>
            </a:extLst>
          </p:cNvPr>
          <p:cNvCxnSpPr>
            <a:cxnSpLocks/>
            <a:stCxn id="8" idx="2"/>
            <a:endCxn id="11" idx="0"/>
          </p:cNvCxnSpPr>
          <p:nvPr/>
        </p:nvCxnSpPr>
        <p:spPr>
          <a:xfrm flipH="1">
            <a:off x="1344282" y="2567938"/>
            <a:ext cx="2" cy="34733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CC65C5FD-36A4-4A36-9277-2A9EBE4CE537}"/>
              </a:ext>
            </a:extLst>
          </p:cNvPr>
          <p:cNvSpPr/>
          <p:nvPr/>
        </p:nvSpPr>
        <p:spPr>
          <a:xfrm>
            <a:off x="819970" y="2915274"/>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通常状態</a:t>
            </a:r>
          </a:p>
        </p:txBody>
      </p:sp>
      <p:cxnSp>
        <p:nvCxnSpPr>
          <p:cNvPr id="15" name="直線矢印コネクタ 14">
            <a:extLst>
              <a:ext uri="{FF2B5EF4-FFF2-40B4-BE49-F238E27FC236}">
                <a16:creationId xmlns:a16="http://schemas.microsoft.com/office/drawing/2014/main" id="{B9093163-C8DA-4070-885C-E7454B0F05BB}"/>
              </a:ext>
            </a:extLst>
          </p:cNvPr>
          <p:cNvCxnSpPr>
            <a:cxnSpLocks/>
            <a:stCxn id="54" idx="2"/>
          </p:cNvCxnSpPr>
          <p:nvPr/>
        </p:nvCxnSpPr>
        <p:spPr>
          <a:xfrm rot="5400000">
            <a:off x="2418956" y="3521754"/>
            <a:ext cx="175802" cy="2325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1246686"/>
            <a:ext cx="1261884" cy="276999"/>
          </a:xfrm>
          <a:prstGeom prst="rect">
            <a:avLst/>
          </a:prstGeom>
          <a:noFill/>
        </p:spPr>
        <p:txBody>
          <a:bodyPr wrap="none" rtlCol="0">
            <a:spAutoFit/>
          </a:bodyPr>
          <a:lstStyle/>
          <a:p>
            <a:r>
              <a:rPr kumimoji="1" lang="ja-JP" altLang="en-US" sz="1200" b="1"/>
              <a:t>○デバフ効果等</a:t>
            </a:r>
            <a:endParaRPr kumimoji="1" lang="en-US" altLang="ja-JP" sz="1200" b="1"/>
          </a:p>
        </p:txBody>
      </p:sp>
      <p:sp>
        <p:nvSpPr>
          <p:cNvPr id="18" name="テキスト ボックス 17">
            <a:extLst>
              <a:ext uri="{FF2B5EF4-FFF2-40B4-BE49-F238E27FC236}">
                <a16:creationId xmlns:a16="http://schemas.microsoft.com/office/drawing/2014/main" id="{2BF2EF31-87EE-4A2D-BCFA-5E079F73D8FA}"/>
              </a:ext>
            </a:extLst>
          </p:cNvPr>
          <p:cNvSpPr txBox="1"/>
          <p:nvPr/>
        </p:nvSpPr>
        <p:spPr>
          <a:xfrm>
            <a:off x="690270" y="1528963"/>
            <a:ext cx="6340197" cy="400110"/>
          </a:xfrm>
          <a:prstGeom prst="rect">
            <a:avLst/>
          </a:prstGeom>
          <a:noFill/>
        </p:spPr>
        <p:txBody>
          <a:bodyPr wrap="none" rtlCol="0">
            <a:spAutoFit/>
          </a:bodyPr>
          <a:lstStyle/>
          <a:p>
            <a:r>
              <a:rPr kumimoji="1" lang="ja-JP" altLang="en-US" sz="1000">
                <a:latin typeface="+mn-ea"/>
              </a:rPr>
              <a:t>怪獣からの攻撃でデバフ効果や状態異常を受けた場合、以下の流れでデバフ演出を行う。</a:t>
            </a:r>
            <a:endParaRPr kumimoji="1" lang="en-US" altLang="ja-JP" sz="1000">
              <a:latin typeface="+mn-ea"/>
            </a:endParaRPr>
          </a:p>
          <a:p>
            <a:r>
              <a:rPr kumimoji="1" lang="ja-JP" altLang="en-US" sz="1000">
                <a:latin typeface="+mn-ea"/>
              </a:rPr>
              <a:t>（怪獣の攻撃でバフはないと想定されるが、もしあった場合はデバフと同じタイミングでバフエフェクト）</a:t>
            </a:r>
            <a:endParaRPr kumimoji="1" lang="en-US" altLang="ja-JP" sz="100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420676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ダメージ</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3861102"/>
            <a:ext cx="0"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4948031"/>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デバフエフェクト・</a:t>
            </a:r>
            <a:endParaRPr kumimoji="1" lang="en-US" altLang="ja-JP" sz="1000">
              <a:solidFill>
                <a:schemeClr val="bg1"/>
              </a:solidFill>
            </a:endParaRPr>
          </a:p>
          <a:p>
            <a:pPr algn="ctr"/>
            <a:r>
              <a:rPr kumimoji="1" lang="ja-JP" altLang="en-US" sz="1000">
                <a:solidFill>
                  <a:schemeClr val="bg1"/>
                </a:solidFill>
              </a:rPr>
              <a:t>状態異常モーション</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4596427"/>
            <a:ext cx="0" cy="35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14">
            <a:extLst>
              <a:ext uri="{FF2B5EF4-FFF2-40B4-BE49-F238E27FC236}">
                <a16:creationId xmlns:a16="http://schemas.microsoft.com/office/drawing/2014/main" id="{FED1C662-C5C6-4F72-BE96-DEB69230728A}"/>
              </a:ext>
            </a:extLst>
          </p:cNvPr>
          <p:cNvCxnSpPr>
            <a:cxnSpLocks/>
            <a:stCxn id="8" idx="2"/>
            <a:endCxn id="12" idx="0"/>
          </p:cNvCxnSpPr>
          <p:nvPr/>
        </p:nvCxnSpPr>
        <p:spPr>
          <a:xfrm rot="16200000" flipH="1">
            <a:off x="2333190" y="1579031"/>
            <a:ext cx="347335" cy="232514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stCxn id="11" idx="2"/>
            <a:endCxn id="9" idx="0"/>
          </p:cNvCxnSpPr>
          <p:nvPr/>
        </p:nvCxnSpPr>
        <p:spPr>
          <a:xfrm>
            <a:off x="1344282" y="3115329"/>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16F3E91-05A4-43EE-9B0C-2E961F845A1E}"/>
              </a:ext>
            </a:extLst>
          </p:cNvPr>
          <p:cNvCxnSpPr>
            <a:cxnSpLocks/>
            <a:stCxn id="12" idx="2"/>
            <a:endCxn id="10" idx="0"/>
          </p:cNvCxnSpPr>
          <p:nvPr/>
        </p:nvCxnSpPr>
        <p:spPr>
          <a:xfrm>
            <a:off x="3669431" y="3115328"/>
            <a:ext cx="1" cy="34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AB113C0D-EE04-47EA-B2FB-A9D085183FB5}"/>
              </a:ext>
            </a:extLst>
          </p:cNvPr>
          <p:cNvSpPr/>
          <p:nvPr/>
        </p:nvSpPr>
        <p:spPr>
          <a:xfrm>
            <a:off x="2916993" y="4196317"/>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cxnSp>
        <p:nvCxnSpPr>
          <p:cNvPr id="56" name="直線矢印コネクタ 55">
            <a:extLst>
              <a:ext uri="{FF2B5EF4-FFF2-40B4-BE49-F238E27FC236}">
                <a16:creationId xmlns:a16="http://schemas.microsoft.com/office/drawing/2014/main" id="{C057AF1D-88AE-4EDB-BC88-F1ACE6F9DD5D}"/>
              </a:ext>
            </a:extLst>
          </p:cNvPr>
          <p:cNvCxnSpPr>
            <a:cxnSpLocks/>
            <a:stCxn id="10" idx="2"/>
            <a:endCxn id="54" idx="0"/>
          </p:cNvCxnSpPr>
          <p:nvPr/>
        </p:nvCxnSpPr>
        <p:spPr>
          <a:xfrm flipH="1">
            <a:off x="3669431" y="3861102"/>
            <a:ext cx="1" cy="33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41AD0CD-7E08-474D-845F-E826153F0A07}"/>
              </a:ext>
            </a:extLst>
          </p:cNvPr>
          <p:cNvSpPr txBox="1"/>
          <p:nvPr/>
        </p:nvSpPr>
        <p:spPr>
          <a:xfrm>
            <a:off x="4572000" y="2090884"/>
            <a:ext cx="2800767" cy="276999"/>
          </a:xfrm>
          <a:prstGeom prst="rect">
            <a:avLst/>
          </a:prstGeom>
          <a:noFill/>
        </p:spPr>
        <p:txBody>
          <a:bodyPr wrap="none" rtlCol="0">
            <a:spAutoFit/>
          </a:bodyPr>
          <a:lstStyle/>
          <a:p>
            <a:r>
              <a:rPr kumimoji="1" lang="ja-JP" altLang="en-US" sz="1200" b="1"/>
              <a:t>○通常カメラによるダメージについて</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4785495" y="2408232"/>
            <a:ext cx="954107" cy="246221"/>
          </a:xfrm>
          <a:prstGeom prst="rect">
            <a:avLst/>
          </a:prstGeom>
          <a:noFill/>
        </p:spPr>
        <p:txBody>
          <a:bodyPr wrap="none" rtlCol="0">
            <a:spAutoFit/>
          </a:bodyPr>
          <a:lstStyle/>
          <a:p>
            <a:r>
              <a:rPr kumimoji="1" lang="ja-JP" altLang="en-US" sz="1000" b="1">
                <a:latin typeface="+mn-ea"/>
              </a:rPr>
              <a:t>・モーション</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4995241" y="2662585"/>
            <a:ext cx="3262432" cy="553998"/>
          </a:xfrm>
          <a:prstGeom prst="rect">
            <a:avLst/>
          </a:prstGeom>
          <a:noFill/>
        </p:spPr>
        <p:txBody>
          <a:bodyPr wrap="none" rtlCol="0">
            <a:spAutoFit/>
          </a:bodyPr>
          <a:lstStyle/>
          <a:p>
            <a:r>
              <a:rPr kumimoji="1" lang="ja-JP" altLang="en-US" sz="1000">
                <a:latin typeface="+mn-ea"/>
              </a:rPr>
              <a:t>想定ではモーションには２種類ある想定。</a:t>
            </a:r>
            <a:endParaRPr kumimoji="1" lang="en-US" altLang="ja-JP" sz="1000">
              <a:latin typeface="+mn-ea"/>
            </a:endParaRPr>
          </a:p>
          <a:p>
            <a:r>
              <a:rPr kumimoji="1" lang="ja-JP" altLang="en-US" sz="1000">
                <a:latin typeface="+mn-ea"/>
              </a:rPr>
              <a:t>またキャラ毎に若干のズレを用意し、ぴったり同時に</a:t>
            </a:r>
            <a:endParaRPr kumimoji="1" lang="en-US" altLang="ja-JP" sz="1000">
              <a:latin typeface="+mn-ea"/>
            </a:endParaRPr>
          </a:p>
          <a:p>
            <a:r>
              <a:rPr kumimoji="1" lang="ja-JP" altLang="en-US" sz="1000">
                <a:latin typeface="+mn-ea"/>
              </a:rPr>
              <a:t>ならないようにする。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BAD119BB-F5BB-4E43-AD38-5B89D9F4A55B}"/>
              </a:ext>
            </a:extLst>
          </p:cNvPr>
          <p:cNvSpPr txBox="1"/>
          <p:nvPr/>
        </p:nvSpPr>
        <p:spPr>
          <a:xfrm>
            <a:off x="4995241" y="3243002"/>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．通常</a:t>
            </a:r>
            <a:endParaRPr kumimoji="1" lang="en-US" altLang="ja-JP" sz="1000" b="1">
              <a:latin typeface="+mn-ea"/>
            </a:endParaRPr>
          </a:p>
        </p:txBody>
      </p:sp>
      <p:sp>
        <p:nvSpPr>
          <p:cNvPr id="64" name="テキスト ボックス 63">
            <a:extLst>
              <a:ext uri="{FF2B5EF4-FFF2-40B4-BE49-F238E27FC236}">
                <a16:creationId xmlns:a16="http://schemas.microsoft.com/office/drawing/2014/main" id="{7EFA04F0-DE91-4581-ABD7-734F0A8E5F80}"/>
              </a:ext>
            </a:extLst>
          </p:cNvPr>
          <p:cNvSpPr txBox="1"/>
          <p:nvPr/>
        </p:nvSpPr>
        <p:spPr>
          <a:xfrm>
            <a:off x="4993693" y="4267773"/>
            <a:ext cx="65594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．転び</a:t>
            </a:r>
            <a:endParaRPr kumimoji="1" lang="en-US" altLang="ja-JP" sz="1000" b="1">
              <a:latin typeface="+mn-ea"/>
            </a:endParaRPr>
          </a:p>
        </p:txBody>
      </p:sp>
      <p:sp>
        <p:nvSpPr>
          <p:cNvPr id="65" name="テキスト ボックス 64">
            <a:extLst>
              <a:ext uri="{FF2B5EF4-FFF2-40B4-BE49-F238E27FC236}">
                <a16:creationId xmlns:a16="http://schemas.microsoft.com/office/drawing/2014/main" id="{53B1DA66-9A33-4443-9A85-2A01CECA9892}"/>
              </a:ext>
            </a:extLst>
          </p:cNvPr>
          <p:cNvSpPr txBox="1"/>
          <p:nvPr/>
        </p:nvSpPr>
        <p:spPr>
          <a:xfrm>
            <a:off x="5142073" y="3489223"/>
            <a:ext cx="3390672" cy="707886"/>
          </a:xfrm>
          <a:prstGeom prst="rect">
            <a:avLst/>
          </a:prstGeom>
          <a:noFill/>
        </p:spPr>
        <p:txBody>
          <a:bodyPr wrap="none" rtlCol="0">
            <a:spAutoFit/>
          </a:bodyPr>
          <a:lstStyle/>
          <a:p>
            <a:r>
              <a:rPr kumimoji="1" lang="en-US" altLang="ja-JP" sz="1000">
                <a:latin typeface="+mn-ea"/>
              </a:rPr>
              <a:t>1st</a:t>
            </a:r>
            <a:r>
              <a:rPr kumimoji="1" lang="ja-JP" altLang="en-US" sz="1000">
                <a:latin typeface="+mn-ea"/>
              </a:rPr>
              <a:t>のダメージカットシーンのように何かを防ぐ感じの</a:t>
            </a:r>
            <a:endParaRPr kumimoji="1" lang="en-US" altLang="ja-JP" sz="1000">
              <a:latin typeface="+mn-ea"/>
            </a:endParaRPr>
          </a:p>
          <a:p>
            <a:r>
              <a:rPr kumimoji="1" lang="ja-JP" altLang="en-US" sz="1000">
                <a:latin typeface="+mn-ea"/>
              </a:rPr>
              <a:t>ループモーション。</a:t>
            </a:r>
            <a:endParaRPr kumimoji="1" lang="en-US" altLang="ja-JP" sz="1000">
              <a:latin typeface="+mn-ea"/>
            </a:endParaRPr>
          </a:p>
          <a:p>
            <a:r>
              <a:rPr kumimoji="1" lang="ja-JP" altLang="en-US" sz="1000">
                <a:latin typeface="+mn-ea"/>
              </a:rPr>
              <a:t>最初のダメージ発生から、最後のダメージ発生までの間</a:t>
            </a:r>
            <a:endParaRPr kumimoji="1" lang="en-US" altLang="ja-JP" sz="1000">
              <a:latin typeface="+mn-ea"/>
            </a:endParaRPr>
          </a:p>
          <a:p>
            <a:r>
              <a:rPr kumimoji="1" lang="ja-JP" altLang="en-US" sz="1000">
                <a:latin typeface="+mn-ea"/>
              </a:rPr>
              <a:t>ループ再生する。（前後にマージンが必要）</a:t>
            </a:r>
            <a:endParaRPr kumimoji="1" lang="en-US" altLang="ja-JP" sz="1000">
              <a:latin typeface="+mn-ea"/>
            </a:endParaRPr>
          </a:p>
        </p:txBody>
      </p:sp>
      <p:sp>
        <p:nvSpPr>
          <p:cNvPr id="66" name="テキスト ボックス 65">
            <a:extLst>
              <a:ext uri="{FF2B5EF4-FFF2-40B4-BE49-F238E27FC236}">
                <a16:creationId xmlns:a16="http://schemas.microsoft.com/office/drawing/2014/main" id="{88ECAFC8-4D42-4174-8189-8144D9195772}"/>
              </a:ext>
            </a:extLst>
          </p:cNvPr>
          <p:cNvSpPr txBox="1"/>
          <p:nvPr/>
        </p:nvSpPr>
        <p:spPr>
          <a:xfrm>
            <a:off x="5122139" y="4540413"/>
            <a:ext cx="2621230" cy="553998"/>
          </a:xfrm>
          <a:prstGeom prst="rect">
            <a:avLst/>
          </a:prstGeom>
          <a:noFill/>
        </p:spPr>
        <p:txBody>
          <a:bodyPr wrap="none" rtlCol="0">
            <a:spAutoFit/>
          </a:bodyPr>
          <a:lstStyle/>
          <a:p>
            <a:r>
              <a:rPr kumimoji="1" lang="ja-JP" altLang="en-US" sz="1000">
                <a:latin typeface="+mn-ea"/>
              </a:rPr>
              <a:t>衝撃フラグを持つ攻撃の際のモーション。</a:t>
            </a:r>
            <a:endParaRPr kumimoji="1" lang="en-US" altLang="ja-JP" sz="1000">
              <a:latin typeface="+mn-ea"/>
            </a:endParaRPr>
          </a:p>
          <a:p>
            <a:r>
              <a:rPr kumimoji="1" lang="ja-JP" altLang="en-US" sz="1000">
                <a:latin typeface="+mn-ea"/>
              </a:rPr>
              <a:t>該当のダメージ発生の際に転び。</a:t>
            </a:r>
            <a:endParaRPr kumimoji="1" lang="en-US" altLang="ja-JP" sz="1000">
              <a:latin typeface="+mn-ea"/>
            </a:endParaRPr>
          </a:p>
          <a:p>
            <a:r>
              <a:rPr kumimoji="1" lang="ja-JP" altLang="en-US" sz="1000">
                <a:latin typeface="+mn-ea"/>
              </a:rPr>
              <a:t>全てのダメージが終了したら立ち上がる。</a:t>
            </a:r>
            <a:endParaRPr kumimoji="1" lang="en-US" altLang="ja-JP" sz="1000">
              <a:latin typeface="+mn-ea"/>
            </a:endParaRPr>
          </a:p>
        </p:txBody>
      </p:sp>
      <p:sp>
        <p:nvSpPr>
          <p:cNvPr id="68" name="吹き出し: 角を丸めた四角形 67">
            <a:extLst>
              <a:ext uri="{FF2B5EF4-FFF2-40B4-BE49-F238E27FC236}">
                <a16:creationId xmlns:a16="http://schemas.microsoft.com/office/drawing/2014/main" id="{4E7C79DA-980E-4923-92AC-A44EE1F71A56}"/>
              </a:ext>
            </a:extLst>
          </p:cNvPr>
          <p:cNvSpPr/>
          <p:nvPr/>
        </p:nvSpPr>
        <p:spPr>
          <a:xfrm>
            <a:off x="1446349" y="5523942"/>
            <a:ext cx="2223082" cy="612557"/>
          </a:xfrm>
          <a:prstGeom prst="wedgeRoundRectCallout">
            <a:avLst>
              <a:gd name="adj1" fmla="val -39394"/>
              <a:gd name="adj2" fmla="val -78559"/>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en-US" altLang="ja-JP" sz="1000">
                <a:solidFill>
                  <a:schemeClr val="tx1"/>
                </a:solidFill>
              </a:rPr>
              <a:t>1/24</a:t>
            </a:r>
            <a:r>
              <a:rPr kumimoji="1" lang="ja-JP" altLang="en-US" sz="1000">
                <a:solidFill>
                  <a:schemeClr val="tx1"/>
                </a:solidFill>
              </a:rPr>
              <a:t>の打合せでデバフモーション不要と話したが、ここで必要かも</a:t>
            </a:r>
          </a:p>
        </p:txBody>
      </p:sp>
    </p:spTree>
    <p:extLst>
      <p:ext uri="{BB962C8B-B14F-4D97-AF65-F5344CB8AC3E}">
        <p14:creationId xmlns:p14="http://schemas.microsoft.com/office/powerpoint/2010/main" val="1688129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532840"/>
            <a:ext cx="3377848" cy="276999"/>
          </a:xfrm>
          <a:prstGeom prst="rect">
            <a:avLst/>
          </a:prstGeom>
          <a:noFill/>
        </p:spPr>
        <p:txBody>
          <a:bodyPr wrap="none" rtlCol="0">
            <a:spAutoFit/>
          </a:bodyPr>
          <a:lstStyle/>
          <a:p>
            <a:r>
              <a:rPr kumimoji="1" lang="ja-JP" altLang="en-US" sz="1200" b="1"/>
              <a:t>○通常カメラによるダメージについて</a:t>
            </a:r>
            <a:r>
              <a:rPr kumimoji="1" lang="ja-JP" altLang="en-US" sz="800" b="1"/>
              <a:t>（つづき）</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749941" y="864823"/>
            <a:ext cx="1338828" cy="246221"/>
          </a:xfrm>
          <a:prstGeom prst="rect">
            <a:avLst/>
          </a:prstGeom>
          <a:noFill/>
        </p:spPr>
        <p:txBody>
          <a:bodyPr wrap="none" rtlCol="0">
            <a:spAutoFit/>
          </a:bodyPr>
          <a:lstStyle/>
          <a:p>
            <a:r>
              <a:rPr kumimoji="1" lang="ja-JP" altLang="en-US" sz="1000" b="1">
                <a:latin typeface="+mn-ea"/>
              </a:rPr>
              <a:t>・エフェクトタイプ</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959687" y="1119176"/>
            <a:ext cx="2701381" cy="246221"/>
          </a:xfrm>
          <a:prstGeom prst="rect">
            <a:avLst/>
          </a:prstGeom>
          <a:noFill/>
        </p:spPr>
        <p:txBody>
          <a:bodyPr wrap="none" rtlCol="0">
            <a:spAutoFit/>
          </a:bodyPr>
          <a:lstStyle/>
          <a:p>
            <a:r>
              <a:rPr kumimoji="1" lang="ja-JP" altLang="en-US" sz="1000">
                <a:latin typeface="+mn-ea"/>
              </a:rPr>
              <a:t>エフェクトにも再生方法は</a:t>
            </a:r>
            <a:r>
              <a:rPr kumimoji="1" lang="en-US" altLang="ja-JP" sz="1000">
                <a:latin typeface="+mn-ea"/>
              </a:rPr>
              <a:t>2</a:t>
            </a:r>
            <a:r>
              <a:rPr kumimoji="1" lang="ja-JP" altLang="en-US" sz="1000">
                <a:latin typeface="+mn-ea"/>
              </a:rPr>
              <a:t>種類ある想定。</a:t>
            </a:r>
            <a:endParaRPr kumimoji="1" lang="en-US" altLang="ja-JP" sz="1000">
              <a:latin typeface="+mn-ea"/>
            </a:endParaRPr>
          </a:p>
        </p:txBody>
      </p:sp>
      <p:sp>
        <p:nvSpPr>
          <p:cNvPr id="32" name="テキスト ボックス 31">
            <a:extLst>
              <a:ext uri="{FF2B5EF4-FFF2-40B4-BE49-F238E27FC236}">
                <a16:creationId xmlns:a16="http://schemas.microsoft.com/office/drawing/2014/main" id="{86C9D6E7-F1EC-4859-800A-95D05C5CC0C0}"/>
              </a:ext>
            </a:extLst>
          </p:cNvPr>
          <p:cNvSpPr txBox="1"/>
          <p:nvPr/>
        </p:nvSpPr>
        <p:spPr>
          <a:xfrm>
            <a:off x="961235" y="1365397"/>
            <a:ext cx="91242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．都度再生</a:t>
            </a:r>
            <a:endParaRPr kumimoji="1" lang="en-US" altLang="ja-JP" sz="1000" b="1">
              <a:latin typeface="+mn-ea"/>
            </a:endParaRPr>
          </a:p>
        </p:txBody>
      </p:sp>
      <p:sp>
        <p:nvSpPr>
          <p:cNvPr id="34" name="テキスト ボックス 33">
            <a:extLst>
              <a:ext uri="{FF2B5EF4-FFF2-40B4-BE49-F238E27FC236}">
                <a16:creationId xmlns:a16="http://schemas.microsoft.com/office/drawing/2014/main" id="{24CBE003-788D-4DD5-A232-85F75BEF4B9D}"/>
              </a:ext>
            </a:extLst>
          </p:cNvPr>
          <p:cNvSpPr txBox="1"/>
          <p:nvPr/>
        </p:nvSpPr>
        <p:spPr>
          <a:xfrm>
            <a:off x="959687" y="2286761"/>
            <a:ext cx="91242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．初期再生</a:t>
            </a:r>
            <a:endParaRPr kumimoji="1" lang="en-US" altLang="ja-JP" sz="1000" b="1">
              <a:latin typeface="+mn-ea"/>
            </a:endParaRPr>
          </a:p>
        </p:txBody>
      </p:sp>
      <p:sp>
        <p:nvSpPr>
          <p:cNvPr id="35" name="テキスト ボックス 34">
            <a:extLst>
              <a:ext uri="{FF2B5EF4-FFF2-40B4-BE49-F238E27FC236}">
                <a16:creationId xmlns:a16="http://schemas.microsoft.com/office/drawing/2014/main" id="{B336BD78-2858-4071-9A9C-54916C793A1E}"/>
              </a:ext>
            </a:extLst>
          </p:cNvPr>
          <p:cNvSpPr txBox="1"/>
          <p:nvPr/>
        </p:nvSpPr>
        <p:spPr>
          <a:xfrm>
            <a:off x="1108067" y="1611618"/>
            <a:ext cx="4801314" cy="553998"/>
          </a:xfrm>
          <a:prstGeom prst="rect">
            <a:avLst/>
          </a:prstGeom>
          <a:noFill/>
        </p:spPr>
        <p:txBody>
          <a:bodyPr wrap="none" rtlCol="0">
            <a:spAutoFit/>
          </a:bodyPr>
          <a:lstStyle/>
          <a:p>
            <a:r>
              <a:rPr kumimoji="1" lang="ja-JP" altLang="en-US" sz="1000">
                <a:latin typeface="+mn-ea"/>
              </a:rPr>
              <a:t>ダメージ発生ごとに再生するパターン。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爪の２連続攻撃で、ダメージ発生ごとに斬撃用ダメージエフェクトを再生する。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8D2758D4-F5BC-4298-8010-F544BFB82728}"/>
              </a:ext>
            </a:extLst>
          </p:cNvPr>
          <p:cNvSpPr txBox="1"/>
          <p:nvPr/>
        </p:nvSpPr>
        <p:spPr>
          <a:xfrm>
            <a:off x="1088133" y="2559401"/>
            <a:ext cx="4673074" cy="707886"/>
          </a:xfrm>
          <a:prstGeom prst="rect">
            <a:avLst/>
          </a:prstGeom>
          <a:noFill/>
        </p:spPr>
        <p:txBody>
          <a:bodyPr wrap="none" rtlCol="0">
            <a:spAutoFit/>
          </a:bodyPr>
          <a:lstStyle/>
          <a:p>
            <a:r>
              <a:rPr kumimoji="1" lang="ja-JP" altLang="en-US" sz="1000">
                <a:latin typeface="+mn-ea"/>
              </a:rPr>
              <a:t>最初のダメージ発生で再生するパターン。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炎攻撃で、最初のダメージ発生のときに再生し、その後、部隊をなめるように</a:t>
            </a:r>
            <a:endParaRPr kumimoji="1" lang="en-US" altLang="ja-JP" sz="1000">
              <a:latin typeface="+mn-ea"/>
            </a:endParaRPr>
          </a:p>
          <a:p>
            <a:r>
              <a:rPr kumimoji="1" lang="ja-JP" altLang="en-US" sz="1000">
                <a:latin typeface="+mn-ea"/>
              </a:rPr>
              <a:t>炎が走っていく。</a:t>
            </a:r>
            <a:endParaRPr kumimoji="1" lang="en-US" altLang="ja-JP" sz="1000">
              <a:latin typeface="+mn-ea"/>
            </a:endParaRPr>
          </a:p>
        </p:txBody>
      </p:sp>
      <p:sp>
        <p:nvSpPr>
          <p:cNvPr id="39" name="テキスト ボックス 38">
            <a:extLst>
              <a:ext uri="{FF2B5EF4-FFF2-40B4-BE49-F238E27FC236}">
                <a16:creationId xmlns:a16="http://schemas.microsoft.com/office/drawing/2014/main" id="{F7D3EBE4-6882-46B7-AEEA-27A7D8CBBC4B}"/>
              </a:ext>
            </a:extLst>
          </p:cNvPr>
          <p:cNvSpPr txBox="1"/>
          <p:nvPr/>
        </p:nvSpPr>
        <p:spPr>
          <a:xfrm>
            <a:off x="749941" y="3377643"/>
            <a:ext cx="1467068" cy="246221"/>
          </a:xfrm>
          <a:prstGeom prst="rect">
            <a:avLst/>
          </a:prstGeom>
          <a:noFill/>
        </p:spPr>
        <p:txBody>
          <a:bodyPr wrap="none" rtlCol="0">
            <a:spAutoFit/>
          </a:bodyPr>
          <a:lstStyle/>
          <a:p>
            <a:r>
              <a:rPr kumimoji="1" lang="ja-JP" altLang="en-US" sz="1000" b="1">
                <a:latin typeface="+mn-ea"/>
              </a:rPr>
              <a:t>・エフェクトパターン</a:t>
            </a:r>
            <a:endParaRPr kumimoji="1" lang="en-US" altLang="ja-JP" sz="1000" b="1">
              <a:latin typeface="+mn-ea"/>
            </a:endParaRPr>
          </a:p>
        </p:txBody>
      </p:sp>
      <p:sp>
        <p:nvSpPr>
          <p:cNvPr id="41" name="テキスト ボックス 40">
            <a:extLst>
              <a:ext uri="{FF2B5EF4-FFF2-40B4-BE49-F238E27FC236}">
                <a16:creationId xmlns:a16="http://schemas.microsoft.com/office/drawing/2014/main" id="{41C03EE8-4597-4751-A87E-F18E0B343950}"/>
              </a:ext>
            </a:extLst>
          </p:cNvPr>
          <p:cNvSpPr txBox="1"/>
          <p:nvPr/>
        </p:nvSpPr>
        <p:spPr>
          <a:xfrm>
            <a:off x="959687" y="3631996"/>
            <a:ext cx="6083717" cy="400110"/>
          </a:xfrm>
          <a:prstGeom prst="rect">
            <a:avLst/>
          </a:prstGeom>
          <a:noFill/>
        </p:spPr>
        <p:txBody>
          <a:bodyPr wrap="none" rtlCol="0">
            <a:spAutoFit/>
          </a:bodyPr>
          <a:lstStyle/>
          <a:p>
            <a:r>
              <a:rPr kumimoji="1" lang="ja-JP" altLang="en-US" sz="1000">
                <a:latin typeface="+mn-ea"/>
              </a:rPr>
              <a:t>エフェクトは怪獣のすべての攻撃に独自のものを持つわけではなく、大きなカテゴリごとに用意する。</a:t>
            </a:r>
            <a:endParaRPr kumimoji="1" lang="en-US" altLang="ja-JP" sz="1000">
              <a:latin typeface="+mn-ea"/>
            </a:endParaRPr>
          </a:p>
          <a:p>
            <a:r>
              <a:rPr kumimoji="1" lang="ja-JP" altLang="en-US" sz="1000">
                <a:latin typeface="+mn-ea"/>
              </a:rPr>
              <a:t>怪獣の攻撃のパラメータとして指定する必要がある。</a:t>
            </a:r>
            <a:endParaRPr kumimoji="1" lang="en-US" altLang="ja-JP" sz="1000">
              <a:latin typeface="+mn-ea"/>
            </a:endParaRPr>
          </a:p>
        </p:txBody>
      </p:sp>
      <p:graphicFrame>
        <p:nvGraphicFramePr>
          <p:cNvPr id="2" name="表 2">
            <a:extLst>
              <a:ext uri="{FF2B5EF4-FFF2-40B4-BE49-F238E27FC236}">
                <a16:creationId xmlns:a16="http://schemas.microsoft.com/office/drawing/2014/main" id="{9D72E515-1CEE-4FA2-95A2-F32FFC842A47}"/>
              </a:ext>
            </a:extLst>
          </p:cNvPr>
          <p:cNvGraphicFramePr>
            <a:graphicFrameLocks noGrp="1"/>
          </p:cNvGraphicFramePr>
          <p:nvPr/>
        </p:nvGraphicFramePr>
        <p:xfrm>
          <a:off x="990600" y="4082117"/>
          <a:ext cx="2132965" cy="1615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636158338"/>
                    </a:ext>
                  </a:extLst>
                </a:gridCol>
                <a:gridCol w="852805">
                  <a:extLst>
                    <a:ext uri="{9D8B030D-6E8A-4147-A177-3AD203B41FA5}">
                      <a16:colId xmlns:a16="http://schemas.microsoft.com/office/drawing/2014/main" val="3710575127"/>
                    </a:ext>
                  </a:extLst>
                </a:gridCol>
                <a:gridCol w="852805">
                  <a:extLst>
                    <a:ext uri="{9D8B030D-6E8A-4147-A177-3AD203B41FA5}">
                      <a16:colId xmlns:a16="http://schemas.microsoft.com/office/drawing/2014/main" val="1292205047"/>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エフェクト</a:t>
                      </a:r>
                      <a:endParaRPr kumimoji="1" lang="en-US" altLang="ja-JP" sz="1000"/>
                    </a:p>
                    <a:p>
                      <a:r>
                        <a:rPr kumimoji="1" lang="ja-JP" altLang="en-US" sz="1000"/>
                        <a:t>タイプ</a:t>
                      </a:r>
                    </a:p>
                  </a:txBody>
                  <a:tcPr/>
                </a:tc>
                <a:tc>
                  <a:txBody>
                    <a:bodyPr/>
                    <a:lstStyle/>
                    <a:p>
                      <a:r>
                        <a:rPr kumimoji="1" lang="ja-JP" altLang="en-US" sz="1000"/>
                        <a:t>エフェクト</a:t>
                      </a:r>
                      <a:endParaRPr kumimoji="1" lang="en-US" altLang="ja-JP" sz="1000"/>
                    </a:p>
                    <a:p>
                      <a:r>
                        <a:rPr kumimoji="1" lang="ja-JP" altLang="en-US" sz="1000"/>
                        <a:t>パターン</a:t>
                      </a:r>
                    </a:p>
                  </a:txBody>
                  <a:tcPr/>
                </a:tc>
                <a:extLst>
                  <a:ext uri="{0D108BD9-81ED-4DB2-BD59-A6C34878D82A}">
                    <a16:rowId xmlns:a16="http://schemas.microsoft.com/office/drawing/2014/main" val="4010021087"/>
                  </a:ext>
                </a:extLst>
              </a:tr>
              <a:tr h="0">
                <a:tc>
                  <a:txBody>
                    <a:bodyPr/>
                    <a:lstStyle/>
                    <a:p>
                      <a:r>
                        <a:rPr kumimoji="1" lang="en-US" altLang="ja-JP" sz="1000"/>
                        <a:t>1-1</a:t>
                      </a:r>
                      <a:endParaRPr kumimoji="1" lang="ja-JP" altLang="en-US" sz="1000"/>
                    </a:p>
                  </a:txBody>
                  <a:tcPr/>
                </a:tc>
                <a:tc>
                  <a:txBody>
                    <a:bodyPr/>
                    <a:lstStyle/>
                    <a:p>
                      <a:r>
                        <a:rPr kumimoji="1" lang="ja-JP" altLang="en-US" sz="1000"/>
                        <a:t>都度再生</a:t>
                      </a:r>
                    </a:p>
                  </a:txBody>
                  <a:tcPr/>
                </a:tc>
                <a:tc>
                  <a:txBody>
                    <a:bodyPr/>
                    <a:lstStyle/>
                    <a:p>
                      <a:r>
                        <a:rPr kumimoji="1" lang="ja-JP" altLang="en-US" sz="1000"/>
                        <a:t>斬撃</a:t>
                      </a:r>
                    </a:p>
                  </a:txBody>
                  <a:tcPr/>
                </a:tc>
                <a:extLst>
                  <a:ext uri="{0D108BD9-81ED-4DB2-BD59-A6C34878D82A}">
                    <a16:rowId xmlns:a16="http://schemas.microsoft.com/office/drawing/2014/main" val="135337828"/>
                  </a:ext>
                </a:extLst>
              </a:tr>
              <a:tr h="0">
                <a:tc>
                  <a:txBody>
                    <a:bodyPr/>
                    <a:lstStyle/>
                    <a:p>
                      <a:r>
                        <a:rPr kumimoji="1" lang="en-US" altLang="ja-JP" sz="1000"/>
                        <a:t>1-2</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衝撃</a:t>
                      </a:r>
                    </a:p>
                  </a:txBody>
                  <a:tcPr/>
                </a:tc>
                <a:extLst>
                  <a:ext uri="{0D108BD9-81ED-4DB2-BD59-A6C34878D82A}">
                    <a16:rowId xmlns:a16="http://schemas.microsoft.com/office/drawing/2014/main" val="3428304630"/>
                  </a:ext>
                </a:extLst>
              </a:tr>
              <a:tr h="0">
                <a:tc>
                  <a:txBody>
                    <a:bodyPr/>
                    <a:lstStyle/>
                    <a:p>
                      <a:r>
                        <a:rPr kumimoji="1" lang="en-US" altLang="ja-JP" sz="1000"/>
                        <a:t>1-3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爆発</a:t>
                      </a:r>
                    </a:p>
                  </a:txBody>
                  <a:tcPr/>
                </a:tc>
                <a:extLst>
                  <a:ext uri="{0D108BD9-81ED-4DB2-BD59-A6C34878D82A}">
                    <a16:rowId xmlns:a16="http://schemas.microsoft.com/office/drawing/2014/main" val="642812875"/>
                  </a:ext>
                </a:extLst>
              </a:tr>
              <a:tr h="0">
                <a:tc>
                  <a:txBody>
                    <a:bodyPr/>
                    <a:lstStyle/>
                    <a:p>
                      <a:r>
                        <a:rPr kumimoji="1" lang="en-US" altLang="ja-JP" sz="1000"/>
                        <a:t>2-1</a:t>
                      </a:r>
                      <a:endParaRPr kumimoji="1" lang="ja-JP" altLang="en-US" sz="1000"/>
                    </a:p>
                  </a:txBody>
                  <a:tcPr/>
                </a:tc>
                <a:tc>
                  <a:txBody>
                    <a:bodyPr/>
                    <a:lstStyle/>
                    <a:p>
                      <a:r>
                        <a:rPr kumimoji="1" lang="ja-JP" altLang="en-US" sz="1000"/>
                        <a:t>初期再生</a:t>
                      </a:r>
                    </a:p>
                  </a:txBody>
                  <a:tcPr/>
                </a:tc>
                <a:tc>
                  <a:txBody>
                    <a:bodyPr/>
                    <a:lstStyle/>
                    <a:p>
                      <a:r>
                        <a:rPr kumimoji="1" lang="ja-JP" altLang="en-US" sz="1000"/>
                        <a:t>炎</a:t>
                      </a:r>
                    </a:p>
                  </a:txBody>
                  <a:tcPr/>
                </a:tc>
                <a:extLst>
                  <a:ext uri="{0D108BD9-81ED-4DB2-BD59-A6C34878D82A}">
                    <a16:rowId xmlns:a16="http://schemas.microsoft.com/office/drawing/2014/main" val="1350783511"/>
                  </a:ext>
                </a:extLst>
              </a:tr>
              <a:tr h="0">
                <a:tc>
                  <a:txBody>
                    <a:bodyPr/>
                    <a:lstStyle/>
                    <a:p>
                      <a:r>
                        <a:rPr kumimoji="1" lang="en-US" altLang="ja-JP" sz="1000"/>
                        <a:t>2-2</a:t>
                      </a:r>
                      <a:endParaRPr kumimoji="1" lang="ja-JP" altLang="en-US" sz="1000"/>
                    </a:p>
                  </a:txBody>
                  <a:tcPr/>
                </a:tc>
                <a:tc>
                  <a:txBody>
                    <a:bodyPr/>
                    <a:lstStyle/>
                    <a:p>
                      <a:r>
                        <a:rPr kumimoji="1" lang="ja-JP" altLang="en-US" sz="1000"/>
                        <a:t>初期再生</a:t>
                      </a:r>
                    </a:p>
                  </a:txBody>
                  <a:tcPr/>
                </a:tc>
                <a:tc>
                  <a:txBody>
                    <a:bodyPr/>
                    <a:lstStyle/>
                    <a:p>
                      <a:r>
                        <a:rPr kumimoji="1" lang="ja-JP" altLang="en-US" sz="1000"/>
                        <a:t>レーザー</a:t>
                      </a:r>
                    </a:p>
                  </a:txBody>
                  <a:tcPr/>
                </a:tc>
                <a:extLst>
                  <a:ext uri="{0D108BD9-81ED-4DB2-BD59-A6C34878D82A}">
                    <a16:rowId xmlns:a16="http://schemas.microsoft.com/office/drawing/2014/main" val="938435706"/>
                  </a:ext>
                </a:extLst>
              </a:tr>
            </a:tbl>
          </a:graphicData>
        </a:graphic>
      </p:graphicFrame>
      <p:sp>
        <p:nvSpPr>
          <p:cNvPr id="42" name="テキスト ボックス 41">
            <a:extLst>
              <a:ext uri="{FF2B5EF4-FFF2-40B4-BE49-F238E27FC236}">
                <a16:creationId xmlns:a16="http://schemas.microsoft.com/office/drawing/2014/main" id="{E973856A-DC0A-4576-AB81-6C67F490A2B3}"/>
              </a:ext>
            </a:extLst>
          </p:cNvPr>
          <p:cNvSpPr txBox="1"/>
          <p:nvPr/>
        </p:nvSpPr>
        <p:spPr>
          <a:xfrm>
            <a:off x="959686" y="5747568"/>
            <a:ext cx="2492990" cy="246221"/>
          </a:xfrm>
          <a:prstGeom prst="rect">
            <a:avLst/>
          </a:prstGeom>
          <a:noFill/>
        </p:spPr>
        <p:txBody>
          <a:bodyPr wrap="none" rtlCol="0">
            <a:spAutoFit/>
          </a:bodyPr>
          <a:lstStyle/>
          <a:p>
            <a:r>
              <a:rPr kumimoji="1" lang="en-US" altLang="ja-JP" sz="1000">
                <a:latin typeface="+mn-ea"/>
              </a:rPr>
              <a:t>※</a:t>
            </a:r>
            <a:r>
              <a:rPr kumimoji="1" lang="ja-JP" altLang="en-US" sz="1000">
                <a:latin typeface="+mn-ea"/>
              </a:rPr>
              <a:t>エフェクトについては増加する想定。</a:t>
            </a:r>
            <a:endParaRPr kumimoji="1" lang="en-US" altLang="ja-JP" sz="1000">
              <a:latin typeface="+mn-ea"/>
            </a:endParaRPr>
          </a:p>
        </p:txBody>
      </p:sp>
    </p:spTree>
    <p:extLst>
      <p:ext uri="{BB962C8B-B14F-4D97-AF65-F5344CB8AC3E}">
        <p14:creationId xmlns:p14="http://schemas.microsoft.com/office/powerpoint/2010/main" val="84906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75393" cy="307777"/>
          </a:xfrm>
          <a:prstGeom prst="rect">
            <a:avLst/>
          </a:prstGeom>
          <a:noFill/>
        </p:spPr>
        <p:txBody>
          <a:bodyPr wrap="none" rtlCol="0">
            <a:spAutoFit/>
          </a:bodyPr>
          <a:lstStyle/>
          <a:p>
            <a:r>
              <a:rPr kumimoji="1" lang="ja-JP" altLang="en-US" sz="1400" b="1"/>
              <a:t>●ＴＲスキル・支援兵器等による回復・バフ</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827236" cy="246221"/>
          </a:xfrm>
          <a:prstGeom prst="rect">
            <a:avLst/>
          </a:prstGeom>
          <a:noFill/>
        </p:spPr>
        <p:txBody>
          <a:bodyPr wrap="none" rtlCol="0">
            <a:spAutoFit/>
          </a:bodyPr>
          <a:lstStyle/>
          <a:p>
            <a:r>
              <a:rPr kumimoji="1" lang="ja-JP" altLang="en-US" sz="1000">
                <a:latin typeface="+mn-ea"/>
              </a:rPr>
              <a:t>ＴＲカードや支援兵器などのカットシーンでの回復やバフが行われた際のカメラ遷移は以下の徹。</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1325841"/>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ＴＲ・支援兵器</a:t>
            </a:r>
            <a:endParaRPr kumimoji="1" lang="en-US" altLang="ja-JP" sz="1000">
              <a:solidFill>
                <a:schemeClr val="bg1"/>
              </a:solidFill>
            </a:endParaRPr>
          </a:p>
          <a:p>
            <a:pPr algn="ctr"/>
            <a:r>
              <a:rPr kumimoji="1" lang="ja-JP" altLang="en-US" sz="1000">
                <a:solidFill>
                  <a:schemeClr val="bg1"/>
                </a:solidFill>
              </a:rPr>
              <a:t>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2062036"/>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2853063"/>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回復モーション・</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2462146"/>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363364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バフエフェクト</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3242725"/>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endCxn id="9" idx="0"/>
          </p:cNvCxnSpPr>
          <p:nvPr/>
        </p:nvCxnSpPr>
        <p:spPr>
          <a:xfrm>
            <a:off x="1344282" y="1716373"/>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864E371-F66A-4CA1-983F-DF2F34213F20}"/>
              </a:ext>
            </a:extLst>
          </p:cNvPr>
          <p:cNvSpPr txBox="1"/>
          <p:nvPr/>
        </p:nvSpPr>
        <p:spPr>
          <a:xfrm>
            <a:off x="2340079" y="1243619"/>
            <a:ext cx="2185214" cy="276999"/>
          </a:xfrm>
          <a:prstGeom prst="rect">
            <a:avLst/>
          </a:prstGeom>
          <a:noFill/>
        </p:spPr>
        <p:txBody>
          <a:bodyPr wrap="none" rtlCol="0">
            <a:spAutoFit/>
          </a:bodyPr>
          <a:lstStyle/>
          <a:p>
            <a:r>
              <a:rPr kumimoji="1" lang="ja-JP" altLang="en-US" sz="1200" b="1"/>
              <a:t>○回復と状態異常からの復帰</a:t>
            </a:r>
            <a:endParaRPr kumimoji="1" lang="en-US" altLang="ja-JP" sz="1200" b="1"/>
          </a:p>
        </p:txBody>
      </p:sp>
      <p:sp>
        <p:nvSpPr>
          <p:cNvPr id="35" name="テキスト ボックス 34">
            <a:extLst>
              <a:ext uri="{FF2B5EF4-FFF2-40B4-BE49-F238E27FC236}">
                <a16:creationId xmlns:a16="http://schemas.microsoft.com/office/drawing/2014/main" id="{F132FCEE-5073-4FDB-9ED7-6343EE7814BE}"/>
              </a:ext>
            </a:extLst>
          </p:cNvPr>
          <p:cNvSpPr txBox="1"/>
          <p:nvPr/>
        </p:nvSpPr>
        <p:spPr>
          <a:xfrm>
            <a:off x="2493903" y="1525896"/>
            <a:ext cx="4801314" cy="1015663"/>
          </a:xfrm>
          <a:prstGeom prst="rect">
            <a:avLst/>
          </a:prstGeom>
          <a:noFill/>
        </p:spPr>
        <p:txBody>
          <a:bodyPr wrap="none" rtlCol="0">
            <a:spAutoFit/>
          </a:bodyPr>
          <a:lstStyle/>
          <a:p>
            <a:r>
              <a:rPr kumimoji="1" lang="ja-JP" altLang="en-US" sz="1000">
                <a:latin typeface="+mn-ea"/>
              </a:rPr>
              <a:t>純粋な回復のみの場合、左図の「回復モーション・エフェクト」で回復を行う。</a:t>
            </a:r>
            <a:endParaRPr kumimoji="1" lang="en-US" altLang="ja-JP" sz="1000">
              <a:latin typeface="+mn-ea"/>
            </a:endParaRPr>
          </a:p>
          <a:p>
            <a:r>
              <a:rPr kumimoji="1" lang="ja-JP" altLang="en-US" sz="1000">
                <a:latin typeface="+mn-ea"/>
              </a:rPr>
              <a:t>（回復モーションはバフモーションと同一）</a:t>
            </a:r>
            <a:endParaRPr kumimoji="1" lang="en-US" altLang="ja-JP" sz="1000">
              <a:latin typeface="+mn-ea"/>
            </a:endParaRPr>
          </a:p>
          <a:p>
            <a:endParaRPr kumimoji="1" lang="en-US" altLang="ja-JP" sz="1000">
              <a:latin typeface="+mn-ea"/>
            </a:endParaRPr>
          </a:p>
          <a:p>
            <a:r>
              <a:rPr kumimoji="1" lang="ja-JP" altLang="en-US" sz="1000">
                <a:latin typeface="+mn-ea"/>
              </a:rPr>
              <a:t>状態回復の効果があった場合も、この同タイミングで行う。</a:t>
            </a:r>
            <a:endParaRPr kumimoji="1" lang="en-US" altLang="ja-JP" sz="1000">
              <a:latin typeface="+mn-ea"/>
            </a:endParaRPr>
          </a:p>
          <a:p>
            <a:r>
              <a:rPr kumimoji="1" lang="ja-JP" altLang="en-US" sz="1000">
                <a:latin typeface="+mn-ea"/>
              </a:rPr>
              <a:t>回復と状態回復が同時にあった場合、エフェクトは両方のものを再生しつつ、</a:t>
            </a:r>
            <a:endParaRPr kumimoji="1" lang="en-US" altLang="ja-JP" sz="1000">
              <a:latin typeface="+mn-ea"/>
            </a:endParaRPr>
          </a:p>
          <a:p>
            <a:r>
              <a:rPr kumimoji="1" lang="ja-JP" altLang="en-US" sz="1000">
                <a:latin typeface="+mn-ea"/>
              </a:rPr>
              <a:t>モーションは回復モーションを取るようにする。</a:t>
            </a:r>
            <a:endParaRPr kumimoji="1" lang="en-US" altLang="ja-JP" sz="1000">
              <a:latin typeface="+mn-ea"/>
            </a:endParaRPr>
          </a:p>
        </p:txBody>
      </p:sp>
      <p:sp>
        <p:nvSpPr>
          <p:cNvPr id="38" name="吹き出し: 角を丸めた四角形 37">
            <a:extLst>
              <a:ext uri="{FF2B5EF4-FFF2-40B4-BE49-F238E27FC236}">
                <a16:creationId xmlns:a16="http://schemas.microsoft.com/office/drawing/2014/main" id="{67DBB8E0-1A1F-4BB1-945F-3E0972B85388}"/>
              </a:ext>
            </a:extLst>
          </p:cNvPr>
          <p:cNvSpPr/>
          <p:nvPr/>
        </p:nvSpPr>
        <p:spPr>
          <a:xfrm>
            <a:off x="6505499" y="786518"/>
            <a:ext cx="2223082" cy="612557"/>
          </a:xfrm>
          <a:prstGeom prst="wedgeRoundRectCallout">
            <a:avLst>
              <a:gd name="adj1" fmla="val -45809"/>
              <a:gd name="adj2" fmla="val 76194"/>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回復モーションはくどくなる可能性もあり、不要か？意見求む。</a:t>
            </a:r>
          </a:p>
        </p:txBody>
      </p:sp>
      <p:sp>
        <p:nvSpPr>
          <p:cNvPr id="17" name="テキスト ボックス 16">
            <a:extLst>
              <a:ext uri="{FF2B5EF4-FFF2-40B4-BE49-F238E27FC236}">
                <a16:creationId xmlns:a16="http://schemas.microsoft.com/office/drawing/2014/main" id="{68458D4D-DFE3-48E8-89AF-9104B801EF5D}"/>
              </a:ext>
            </a:extLst>
          </p:cNvPr>
          <p:cNvSpPr txBox="1"/>
          <p:nvPr/>
        </p:nvSpPr>
        <p:spPr>
          <a:xfrm>
            <a:off x="2340079" y="2697659"/>
            <a:ext cx="3326552" cy="276999"/>
          </a:xfrm>
          <a:prstGeom prst="rect">
            <a:avLst/>
          </a:prstGeom>
          <a:noFill/>
        </p:spPr>
        <p:txBody>
          <a:bodyPr wrap="none" rtlCol="0">
            <a:spAutoFit/>
          </a:bodyPr>
          <a:lstStyle/>
          <a:p>
            <a:r>
              <a:rPr kumimoji="1" lang="ja-JP" altLang="en-US" sz="1200" b="1"/>
              <a:t>○エフェクトの表示について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18" name="テキスト ボックス 17">
            <a:extLst>
              <a:ext uri="{FF2B5EF4-FFF2-40B4-BE49-F238E27FC236}">
                <a16:creationId xmlns:a16="http://schemas.microsoft.com/office/drawing/2014/main" id="{9D74B88F-A24A-457C-A867-B4DB1F97167C}"/>
              </a:ext>
            </a:extLst>
          </p:cNvPr>
          <p:cNvSpPr txBox="1"/>
          <p:nvPr/>
        </p:nvSpPr>
        <p:spPr>
          <a:xfrm>
            <a:off x="2493903" y="2979936"/>
            <a:ext cx="5827236" cy="1938992"/>
          </a:xfrm>
          <a:prstGeom prst="rect">
            <a:avLst/>
          </a:prstGeom>
          <a:noFill/>
        </p:spPr>
        <p:txBody>
          <a:bodyPr wrap="none" rtlCol="0">
            <a:spAutoFit/>
          </a:bodyPr>
          <a:lstStyle/>
          <a:p>
            <a:r>
              <a:rPr kumimoji="1" lang="ja-JP" altLang="en-US" sz="1000">
                <a:latin typeface="+mn-ea"/>
              </a:rPr>
              <a:t>回復エフェクトについては、表示のタイミングとしては</a:t>
            </a:r>
            <a:r>
              <a:rPr kumimoji="1" lang="en-US" altLang="ja-JP" sz="1000">
                <a:latin typeface="+mn-ea"/>
              </a:rPr>
              <a:t>3</a:t>
            </a:r>
            <a:r>
              <a:rPr kumimoji="1" lang="ja-JP" altLang="en-US" sz="1000">
                <a:latin typeface="+mn-ea"/>
              </a:rPr>
              <a:t>パターンある。</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．即時</a:t>
            </a:r>
            <a:r>
              <a:rPr kumimoji="1" lang="en-US" altLang="ja-JP" sz="1000">
                <a:latin typeface="+mn-ea"/>
              </a:rPr>
              <a:t>HP</a:t>
            </a:r>
            <a:r>
              <a:rPr kumimoji="1" lang="ja-JP" altLang="en-US" sz="1000">
                <a:latin typeface="+mn-ea"/>
              </a:rPr>
              <a:t>回復　→　効果発生時１回</a:t>
            </a:r>
            <a:endParaRPr kumimoji="1" lang="en-US" altLang="ja-JP" sz="1000">
              <a:latin typeface="+mn-ea"/>
            </a:endParaRPr>
          </a:p>
          <a:p>
            <a:r>
              <a:rPr kumimoji="1" lang="en-US" altLang="ja-JP" sz="1000">
                <a:latin typeface="+mn-ea"/>
              </a:rPr>
              <a:t>2</a:t>
            </a:r>
            <a:r>
              <a:rPr kumimoji="1" lang="ja-JP" altLang="en-US" sz="1000">
                <a:latin typeface="+mn-ea"/>
              </a:rPr>
              <a:t>．リジェネ　→　回復発生毎に１回</a:t>
            </a:r>
            <a:endParaRPr kumimoji="1" lang="en-US" altLang="ja-JP" sz="1000">
              <a:latin typeface="+mn-ea"/>
            </a:endParaRPr>
          </a:p>
          <a:p>
            <a:r>
              <a:rPr kumimoji="1" lang="en-US" altLang="ja-JP" sz="1000">
                <a:latin typeface="+mn-ea"/>
              </a:rPr>
              <a:t>3</a:t>
            </a:r>
            <a:r>
              <a:rPr kumimoji="1" lang="ja-JP" altLang="en-US" sz="1000">
                <a:latin typeface="+mn-ea"/>
              </a:rPr>
              <a:t>．効果解除　→　効果発生時に</a:t>
            </a:r>
            <a:r>
              <a:rPr kumimoji="1" lang="en-US" altLang="ja-JP" sz="1000">
                <a:latin typeface="+mn-ea"/>
              </a:rPr>
              <a:t>1</a:t>
            </a:r>
            <a:r>
              <a:rPr kumimoji="1" lang="ja-JP" altLang="en-US" sz="1000">
                <a:latin typeface="+mn-ea"/>
              </a:rPr>
              <a:t>回</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バフ、デバフについてはも、効果発生時に</a:t>
            </a:r>
            <a:r>
              <a:rPr kumimoji="1" lang="en-US" altLang="ja-JP" sz="1000">
                <a:latin typeface="+mn-ea"/>
              </a:rPr>
              <a:t>1</a:t>
            </a:r>
            <a:r>
              <a:rPr kumimoji="1" lang="ja-JP" altLang="en-US" sz="1000">
                <a:latin typeface="+mn-ea"/>
              </a:rPr>
              <a:t>回表示する。</a:t>
            </a:r>
            <a:endParaRPr kumimoji="1" lang="en-US" altLang="ja-JP" sz="1000">
              <a:latin typeface="+mn-ea"/>
            </a:endParaRPr>
          </a:p>
          <a:p>
            <a:endParaRPr kumimoji="1" lang="en-US" altLang="ja-JP" sz="1000">
              <a:latin typeface="+mn-ea"/>
            </a:endParaRPr>
          </a:p>
          <a:p>
            <a:r>
              <a:rPr kumimoji="1" lang="ja-JP" altLang="en-US" sz="1000">
                <a:latin typeface="+mn-ea"/>
              </a:rPr>
              <a:t>無効化系についてはその効果発生時に再生　←エフェクトとしては</a:t>
            </a:r>
            <a:r>
              <a:rPr kumimoji="1" lang="ja-JP" altLang="en-US" sz="1000">
                <a:solidFill>
                  <a:srgbClr val="FF0000"/>
                </a:solidFill>
                <a:latin typeface="+mn-ea"/>
              </a:rPr>
              <a:t>新規</a:t>
            </a:r>
            <a:endParaRPr kumimoji="1" lang="en-US" altLang="ja-JP" sz="1000">
              <a:solidFill>
                <a:srgbClr val="FF0000"/>
              </a:solidFill>
              <a:latin typeface="+mn-ea"/>
            </a:endParaRPr>
          </a:p>
          <a:p>
            <a:endParaRPr kumimoji="1" lang="en-US" altLang="ja-JP" sz="1000">
              <a:latin typeface="+mn-ea"/>
            </a:endParaRPr>
          </a:p>
          <a:p>
            <a:r>
              <a:rPr kumimoji="1" lang="ja-JP" altLang="en-US" sz="1000">
                <a:latin typeface="+mn-ea"/>
              </a:rPr>
              <a:t>状態異常系については、ループのエフェクトとし、その効果が持続している間はループ再生する。</a:t>
            </a:r>
            <a:endParaRPr kumimoji="1" lang="en-US" altLang="ja-JP" sz="1000">
              <a:latin typeface="+mn-ea"/>
            </a:endParaRPr>
          </a:p>
          <a:p>
            <a:r>
              <a:rPr kumimoji="1" lang="ja-JP" altLang="en-US" sz="1000">
                <a:latin typeface="+mn-ea"/>
              </a:rPr>
              <a:t>また、状態異常が複数発生した場合は、１ループごとに違う効果を順次再生していく。</a:t>
            </a:r>
            <a:endParaRPr kumimoji="1" lang="en-US" altLang="ja-JP" sz="1000">
              <a:latin typeface="+mn-ea"/>
            </a:endParaRPr>
          </a:p>
        </p:txBody>
      </p:sp>
      <p:sp>
        <p:nvSpPr>
          <p:cNvPr id="19" name="テキスト ボックス 18">
            <a:extLst>
              <a:ext uri="{FF2B5EF4-FFF2-40B4-BE49-F238E27FC236}">
                <a16:creationId xmlns:a16="http://schemas.microsoft.com/office/drawing/2014/main" id="{8A42AF08-E9B5-44FE-B28C-AA2AE5B68AD5}"/>
              </a:ext>
            </a:extLst>
          </p:cNvPr>
          <p:cNvSpPr txBox="1"/>
          <p:nvPr/>
        </p:nvSpPr>
        <p:spPr>
          <a:xfrm>
            <a:off x="2340079" y="5055105"/>
            <a:ext cx="3172663" cy="276999"/>
          </a:xfrm>
          <a:prstGeom prst="rect">
            <a:avLst/>
          </a:prstGeom>
          <a:noFill/>
        </p:spPr>
        <p:txBody>
          <a:bodyPr wrap="none" rtlCol="0">
            <a:spAutoFit/>
          </a:bodyPr>
          <a:lstStyle/>
          <a:p>
            <a:r>
              <a:rPr kumimoji="1" lang="ja-JP" altLang="en-US" sz="1200" b="1"/>
              <a:t>○怪獣とキャラのについて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F8FBA9D4-65E5-4318-B3CC-8E8CA5414ABE}"/>
              </a:ext>
            </a:extLst>
          </p:cNvPr>
          <p:cNvSpPr txBox="1"/>
          <p:nvPr/>
        </p:nvSpPr>
        <p:spPr>
          <a:xfrm>
            <a:off x="2493903" y="5337382"/>
            <a:ext cx="5186035" cy="246221"/>
          </a:xfrm>
          <a:prstGeom prst="rect">
            <a:avLst/>
          </a:prstGeom>
          <a:noFill/>
        </p:spPr>
        <p:txBody>
          <a:bodyPr wrap="none" rtlCol="0">
            <a:spAutoFit/>
          </a:bodyPr>
          <a:lstStyle/>
          <a:p>
            <a:r>
              <a:rPr kumimoji="1" lang="ja-JP" altLang="en-US" sz="1000">
                <a:latin typeface="+mn-ea"/>
              </a:rPr>
              <a:t>怪獣とキャラのエフェクトについては、拡大して使えるものであれば使いようにする。</a:t>
            </a:r>
            <a:endParaRPr kumimoji="1" lang="en-US" altLang="ja-JP" sz="1000">
              <a:latin typeface="+mn-ea"/>
            </a:endParaRPr>
          </a:p>
        </p:txBody>
      </p:sp>
    </p:spTree>
    <p:extLst>
      <p:ext uri="{BB962C8B-B14F-4D97-AF65-F5344CB8AC3E}">
        <p14:creationId xmlns:p14="http://schemas.microsoft.com/office/powerpoint/2010/main" val="4193239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55</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4403770" cy="307777"/>
          </a:xfrm>
          <a:prstGeom prst="rect">
            <a:avLst/>
          </a:prstGeom>
          <a:noFill/>
        </p:spPr>
        <p:txBody>
          <a:bodyPr wrap="none" rtlCol="0">
            <a:spAutoFit/>
          </a:bodyPr>
          <a:lstStyle/>
          <a:p>
            <a:r>
              <a:rPr kumimoji="1" lang="ja-JP" altLang="en-US" sz="1400" b="1"/>
              <a:t>●武器、バトル効果等によるバフ、デバフ</a:t>
            </a:r>
            <a:r>
              <a:rPr kumimoji="1" lang="ja-JP" altLang="en-US" sz="800" b="1"/>
              <a:t>（キャラのみ）</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186035" cy="553998"/>
          </a:xfrm>
          <a:prstGeom prst="rect">
            <a:avLst/>
          </a:prstGeom>
          <a:noFill/>
        </p:spPr>
        <p:txBody>
          <a:bodyPr wrap="none" rtlCol="0">
            <a:spAutoFit/>
          </a:bodyPr>
          <a:lstStyle/>
          <a:p>
            <a:r>
              <a:rPr kumimoji="1" lang="ja-JP" altLang="en-US" sz="1000">
                <a:latin typeface="+mn-ea"/>
              </a:rPr>
              <a:t>武器や、バトル効果のバフ、デバフの起動は該当の攻撃終了時に発生するようにする。</a:t>
            </a:r>
            <a:endParaRPr kumimoji="1" lang="en-US" altLang="ja-JP" sz="1000">
              <a:latin typeface="+mn-ea"/>
            </a:endParaRPr>
          </a:p>
          <a:p>
            <a:r>
              <a:rPr kumimoji="1" lang="ja-JP" altLang="en-US" sz="1000">
                <a:latin typeface="+mn-ea"/>
              </a:rPr>
              <a:t>エフェクトのみを強制的に表示するようにし、モーションは伴わない想定。</a:t>
            </a:r>
            <a:endParaRPr kumimoji="1" lang="en-US" altLang="ja-JP" sz="1000" dirty="0">
              <a:latin typeface="+mn-ea"/>
            </a:endParaRPr>
          </a:p>
          <a:p>
            <a:r>
              <a:rPr kumimoji="1" lang="ja-JP" altLang="en-US" sz="1000">
                <a:latin typeface="+mn-ea"/>
              </a:rPr>
              <a:t>発生の際は以下のような挙動とする。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正方形/長方形 16">
            <a:extLst>
              <a:ext uri="{FF2B5EF4-FFF2-40B4-BE49-F238E27FC236}">
                <a16:creationId xmlns:a16="http://schemas.microsoft.com/office/drawing/2014/main" id="{720BFBFB-3871-4D27-A239-24F83778E34E}"/>
              </a:ext>
            </a:extLst>
          </p:cNvPr>
          <p:cNvSpPr/>
          <p:nvPr/>
        </p:nvSpPr>
        <p:spPr>
          <a:xfrm>
            <a:off x="591845" y="1485097"/>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該当攻撃</a:t>
            </a:r>
            <a:endParaRPr kumimoji="1" lang="en-US" altLang="ja-JP" sz="1000">
              <a:solidFill>
                <a:schemeClr val="bg1"/>
              </a:solidFill>
            </a:endParaRPr>
          </a:p>
          <a:p>
            <a:pPr algn="ctr"/>
            <a:r>
              <a:rPr kumimoji="1" lang="ja-JP" altLang="en-US" sz="1000">
                <a:solidFill>
                  <a:schemeClr val="bg1"/>
                </a:solidFill>
              </a:rPr>
              <a:t>モーション終了</a:t>
            </a:r>
          </a:p>
        </p:txBody>
      </p:sp>
      <p:sp>
        <p:nvSpPr>
          <p:cNvPr id="18" name="正方形/長方形 17">
            <a:extLst>
              <a:ext uri="{FF2B5EF4-FFF2-40B4-BE49-F238E27FC236}">
                <a16:creationId xmlns:a16="http://schemas.microsoft.com/office/drawing/2014/main" id="{F2236E7C-78AE-4D27-9DAB-A4EF3B03CA3F}"/>
              </a:ext>
            </a:extLst>
          </p:cNvPr>
          <p:cNvSpPr/>
          <p:nvPr/>
        </p:nvSpPr>
        <p:spPr>
          <a:xfrm>
            <a:off x="591845" y="22212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カメラ変化なし</a:t>
            </a:r>
            <a:endParaRPr kumimoji="1" lang="en-US" altLang="ja-JP" sz="1000">
              <a:solidFill>
                <a:schemeClr val="bg1"/>
              </a:solidFill>
            </a:endParaRPr>
          </a:p>
        </p:txBody>
      </p:sp>
      <p:sp>
        <p:nvSpPr>
          <p:cNvPr id="19" name="正方形/長方形 18">
            <a:extLst>
              <a:ext uri="{FF2B5EF4-FFF2-40B4-BE49-F238E27FC236}">
                <a16:creationId xmlns:a16="http://schemas.microsoft.com/office/drawing/2014/main" id="{B00FD66E-5FBE-4AD3-A602-1D9F657B9CDF}"/>
              </a:ext>
            </a:extLst>
          </p:cNvPr>
          <p:cNvSpPr/>
          <p:nvPr/>
        </p:nvSpPr>
        <p:spPr>
          <a:xfrm>
            <a:off x="591845" y="3012319"/>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発生エフェクト</a:t>
            </a:r>
            <a:endParaRPr kumimoji="1" lang="en-US" altLang="ja-JP" sz="1000">
              <a:solidFill>
                <a:schemeClr val="bg1"/>
              </a:solidFill>
            </a:endParaRPr>
          </a:p>
        </p:txBody>
      </p:sp>
      <p:sp>
        <p:nvSpPr>
          <p:cNvPr id="20" name="正方形/長方形 19">
            <a:extLst>
              <a:ext uri="{FF2B5EF4-FFF2-40B4-BE49-F238E27FC236}">
                <a16:creationId xmlns:a16="http://schemas.microsoft.com/office/drawing/2014/main" id="{EBED902B-EA6F-4373-ACB9-74952EBCC39F}"/>
              </a:ext>
            </a:extLst>
          </p:cNvPr>
          <p:cNvSpPr/>
          <p:nvPr/>
        </p:nvSpPr>
        <p:spPr>
          <a:xfrm>
            <a:off x="591845" y="3792898"/>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回復エフェクト</a:t>
            </a:r>
          </a:p>
        </p:txBody>
      </p:sp>
      <p:cxnSp>
        <p:nvCxnSpPr>
          <p:cNvPr id="25" name="直線矢印コネクタ 24">
            <a:extLst>
              <a:ext uri="{FF2B5EF4-FFF2-40B4-BE49-F238E27FC236}">
                <a16:creationId xmlns:a16="http://schemas.microsoft.com/office/drawing/2014/main" id="{4389EEF1-A605-498F-8DB5-F80B4DD8DA50}"/>
              </a:ext>
            </a:extLst>
          </p:cNvPr>
          <p:cNvCxnSpPr>
            <a:cxnSpLocks/>
            <a:stCxn id="17" idx="2"/>
            <a:endCxn id="18" idx="0"/>
          </p:cNvCxnSpPr>
          <p:nvPr/>
        </p:nvCxnSpPr>
        <p:spPr>
          <a:xfrm flipH="1">
            <a:off x="1344283" y="1885207"/>
            <a:ext cx="1" cy="33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7D696F6-F75C-4C58-9360-1CA67820ABAB}"/>
              </a:ext>
            </a:extLst>
          </p:cNvPr>
          <p:cNvCxnSpPr>
            <a:cxnSpLocks/>
            <a:stCxn id="18" idx="2"/>
            <a:endCxn id="19" idx="0"/>
          </p:cNvCxnSpPr>
          <p:nvPr/>
        </p:nvCxnSpPr>
        <p:spPr>
          <a:xfrm>
            <a:off x="1344283" y="2621402"/>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0FD19AC-ABEF-4F86-A336-F2F839FC602D}"/>
              </a:ext>
            </a:extLst>
          </p:cNvPr>
          <p:cNvCxnSpPr>
            <a:cxnSpLocks/>
            <a:stCxn id="19" idx="2"/>
            <a:endCxn id="20" idx="0"/>
          </p:cNvCxnSpPr>
          <p:nvPr/>
        </p:nvCxnSpPr>
        <p:spPr>
          <a:xfrm>
            <a:off x="1344283" y="3401981"/>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C2EDBBA-A560-47D3-A642-66078DEFF82D}"/>
              </a:ext>
            </a:extLst>
          </p:cNvPr>
          <p:cNvSpPr txBox="1"/>
          <p:nvPr/>
        </p:nvSpPr>
        <p:spPr>
          <a:xfrm>
            <a:off x="2365246" y="1476031"/>
            <a:ext cx="1415772" cy="276999"/>
          </a:xfrm>
          <a:prstGeom prst="rect">
            <a:avLst/>
          </a:prstGeom>
          <a:noFill/>
        </p:spPr>
        <p:txBody>
          <a:bodyPr wrap="none" rtlCol="0">
            <a:spAutoFit/>
          </a:bodyPr>
          <a:lstStyle/>
          <a:p>
            <a:r>
              <a:rPr kumimoji="1" lang="ja-JP" altLang="en-US" sz="1200" b="1"/>
              <a:t>○発生エフェクト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2519070" y="1758308"/>
            <a:ext cx="5827236" cy="400110"/>
          </a:xfrm>
          <a:prstGeom prst="rect">
            <a:avLst/>
          </a:prstGeom>
          <a:noFill/>
        </p:spPr>
        <p:txBody>
          <a:bodyPr wrap="none" rtlCol="0">
            <a:spAutoFit/>
          </a:bodyPr>
          <a:lstStyle/>
          <a:p>
            <a:r>
              <a:rPr kumimoji="1" lang="ja-JP" altLang="en-US" sz="1000">
                <a:latin typeface="+mn-ea"/>
              </a:rPr>
              <a:t>誰の効果かわかるためのエフェクト。</a:t>
            </a:r>
            <a:endParaRPr kumimoji="1" lang="en-US" altLang="ja-JP" sz="1000">
              <a:latin typeface="+mn-ea"/>
            </a:endParaRPr>
          </a:p>
          <a:p>
            <a:r>
              <a:rPr kumimoji="1" lang="ja-JP" altLang="en-US" sz="1000">
                <a:latin typeface="+mn-ea"/>
              </a:rPr>
              <a:t>カメラによっては映らない可能性もあるが、映っている場合にわかるために表示する必要がある。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2365246" y="2239153"/>
            <a:ext cx="2185214" cy="276999"/>
          </a:xfrm>
          <a:prstGeom prst="rect">
            <a:avLst/>
          </a:prstGeom>
          <a:noFill/>
        </p:spPr>
        <p:txBody>
          <a:bodyPr wrap="none" rtlCol="0">
            <a:spAutoFit/>
          </a:bodyPr>
          <a:lstStyle/>
          <a:p>
            <a:r>
              <a:rPr kumimoji="1" lang="ja-JP" altLang="en-US" sz="1200" b="1"/>
              <a:t>○複数キャラによる効果発生</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2519070" y="2521430"/>
            <a:ext cx="3775393" cy="400110"/>
          </a:xfrm>
          <a:prstGeom prst="rect">
            <a:avLst/>
          </a:prstGeom>
          <a:noFill/>
        </p:spPr>
        <p:txBody>
          <a:bodyPr wrap="none" rtlCol="0">
            <a:spAutoFit/>
          </a:bodyPr>
          <a:lstStyle/>
          <a:p>
            <a:r>
              <a:rPr kumimoji="1" lang="ja-JP" altLang="en-US" sz="1000">
                <a:latin typeface="+mn-ea"/>
              </a:rPr>
              <a:t>タイミングがずれて複数のキャラによる効果が発生した場合も</a:t>
            </a:r>
            <a:endParaRPr kumimoji="1" lang="en-US" altLang="ja-JP" sz="1000">
              <a:latin typeface="+mn-ea"/>
            </a:endParaRPr>
          </a:p>
          <a:p>
            <a:r>
              <a:rPr kumimoji="1" lang="ja-JP" altLang="en-US" sz="1000">
                <a:latin typeface="+mn-ea"/>
              </a:rPr>
              <a:t>気にせず重ねてエフェクトを発生させてしまう。</a:t>
            </a:r>
            <a:endParaRPr kumimoji="1" lang="en-US" altLang="ja-JP" sz="1000">
              <a:latin typeface="+mn-ea"/>
            </a:endParaRPr>
          </a:p>
        </p:txBody>
      </p:sp>
      <p:sp>
        <p:nvSpPr>
          <p:cNvPr id="43" name="テキスト ボックス 42">
            <a:extLst>
              <a:ext uri="{FF2B5EF4-FFF2-40B4-BE49-F238E27FC236}">
                <a16:creationId xmlns:a16="http://schemas.microsoft.com/office/drawing/2014/main" id="{551600CC-BC4B-46C4-BD42-CA9E0BB63CE5}"/>
              </a:ext>
            </a:extLst>
          </p:cNvPr>
          <p:cNvSpPr txBox="1"/>
          <p:nvPr/>
        </p:nvSpPr>
        <p:spPr>
          <a:xfrm>
            <a:off x="2365246" y="2995318"/>
            <a:ext cx="2185214" cy="276999"/>
          </a:xfrm>
          <a:prstGeom prst="rect">
            <a:avLst/>
          </a:prstGeom>
          <a:noFill/>
        </p:spPr>
        <p:txBody>
          <a:bodyPr wrap="none" rtlCol="0">
            <a:spAutoFit/>
          </a:bodyPr>
          <a:lstStyle/>
          <a:p>
            <a:r>
              <a:rPr kumimoji="1" lang="ja-JP" altLang="en-US" sz="1200" b="1"/>
              <a:t>○カット切替による強制遷移</a:t>
            </a:r>
            <a:endParaRPr kumimoji="1" lang="en-US" altLang="ja-JP" sz="1200" b="1"/>
          </a:p>
        </p:txBody>
      </p:sp>
      <p:sp>
        <p:nvSpPr>
          <p:cNvPr id="44" name="テキスト ボックス 43">
            <a:extLst>
              <a:ext uri="{FF2B5EF4-FFF2-40B4-BE49-F238E27FC236}">
                <a16:creationId xmlns:a16="http://schemas.microsoft.com/office/drawing/2014/main" id="{B3761763-C8E1-4B57-A313-D00CFB2F5788}"/>
              </a:ext>
            </a:extLst>
          </p:cNvPr>
          <p:cNvSpPr txBox="1"/>
          <p:nvPr/>
        </p:nvSpPr>
        <p:spPr>
          <a:xfrm>
            <a:off x="2519070" y="3277595"/>
            <a:ext cx="5057795" cy="861774"/>
          </a:xfrm>
          <a:prstGeom prst="rect">
            <a:avLst/>
          </a:prstGeom>
          <a:noFill/>
        </p:spPr>
        <p:txBody>
          <a:bodyPr wrap="none" rtlCol="0">
            <a:spAutoFit/>
          </a:bodyPr>
          <a:lstStyle/>
          <a:p>
            <a:r>
              <a:rPr kumimoji="1" lang="ja-JP" altLang="en-US" sz="1000">
                <a:latin typeface="+mn-ea"/>
              </a:rPr>
              <a:t>カットシーンに移行する際、現在の攻撃を最終的な状態にし強制遷移してしまうが、</a:t>
            </a:r>
            <a:endParaRPr kumimoji="1" lang="en-US" altLang="ja-JP" sz="1000">
              <a:latin typeface="+mn-ea"/>
            </a:endParaRPr>
          </a:p>
          <a:p>
            <a:r>
              <a:rPr kumimoji="1" lang="ja-JP" altLang="en-US" sz="1000">
                <a:latin typeface="+mn-ea"/>
              </a:rPr>
              <a:t>このときはその時点で該当のエフェクトを順次発生させていく。</a:t>
            </a:r>
            <a:endParaRPr kumimoji="1" lang="en-US" altLang="ja-JP" sz="1000">
              <a:latin typeface="+mn-ea"/>
            </a:endParaRPr>
          </a:p>
          <a:p>
            <a:r>
              <a:rPr kumimoji="1" lang="ja-JP" altLang="en-US" sz="1000">
                <a:latin typeface="+mn-ea"/>
              </a:rPr>
              <a:t>（チラッとでも映る可能性があるため）</a:t>
            </a:r>
            <a:endParaRPr kumimoji="1" lang="en-US" altLang="ja-JP" sz="1000">
              <a:latin typeface="+mn-ea"/>
            </a:endParaRPr>
          </a:p>
          <a:p>
            <a:endParaRPr kumimoji="1" lang="en-US" altLang="ja-JP" sz="1000">
              <a:latin typeface="+mn-ea"/>
            </a:endParaRPr>
          </a:p>
          <a:p>
            <a:r>
              <a:rPr kumimoji="1" lang="ja-JP" altLang="en-US" sz="1000">
                <a:latin typeface="+mn-ea"/>
              </a:rPr>
              <a:t>しかし、カットシーン開始時には強制的に再生を止める。</a:t>
            </a:r>
            <a:endParaRPr kumimoji="1" lang="en-US" altLang="ja-JP" sz="1000">
              <a:latin typeface="+mn-ea"/>
            </a:endParaRPr>
          </a:p>
        </p:txBody>
      </p:sp>
      <p:sp>
        <p:nvSpPr>
          <p:cNvPr id="48" name="正方形/長方形 47">
            <a:extLst>
              <a:ext uri="{FF2B5EF4-FFF2-40B4-BE49-F238E27FC236}">
                <a16:creationId xmlns:a16="http://schemas.microsoft.com/office/drawing/2014/main" id="{DFB8DBA4-90F3-4823-BFD9-0F10FABE69DC}"/>
              </a:ext>
            </a:extLst>
          </p:cNvPr>
          <p:cNvSpPr/>
          <p:nvPr/>
        </p:nvSpPr>
        <p:spPr>
          <a:xfrm>
            <a:off x="591845" y="458392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バフ・デバフ</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49" name="直線矢印コネクタ 48">
            <a:extLst>
              <a:ext uri="{FF2B5EF4-FFF2-40B4-BE49-F238E27FC236}">
                <a16:creationId xmlns:a16="http://schemas.microsoft.com/office/drawing/2014/main" id="{D9A4F977-8CA5-4FE4-95CE-BB0681751DED}"/>
              </a:ext>
            </a:extLst>
          </p:cNvPr>
          <p:cNvCxnSpPr>
            <a:cxnSpLocks/>
            <a:stCxn id="20" idx="2"/>
            <a:endCxn id="48" idx="0"/>
          </p:cNvCxnSpPr>
          <p:nvPr/>
        </p:nvCxnSpPr>
        <p:spPr>
          <a:xfrm>
            <a:off x="1344283" y="4193008"/>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10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3070071" cy="246221"/>
          </a:xfrm>
          <a:prstGeom prst="rect">
            <a:avLst/>
          </a:prstGeom>
          <a:noFill/>
        </p:spPr>
        <p:txBody>
          <a:bodyPr wrap="none" rtlCol="0">
            <a:spAutoFit/>
          </a:bodyPr>
          <a:lstStyle/>
          <a:p>
            <a:r>
              <a:rPr kumimoji="1" lang="ja-JP" altLang="en-US" sz="1000" b="1"/>
              <a:t>○勝利</a:t>
            </a:r>
            <a:r>
              <a:rPr kumimoji="1" lang="ja-JP" altLang="en-US" sz="1000" b="1" dirty="0"/>
              <a:t>ポーズのキャラ</a:t>
            </a:r>
            <a:r>
              <a:rPr kumimoji="1" lang="ja-JP" altLang="en-US" sz="1000" b="1"/>
              <a:t>について</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a:t>・</a:t>
            </a:r>
            <a:r>
              <a:rPr lang="en-US" altLang="ja-JP" b="1"/>
              <a:t>MVP</a:t>
            </a:r>
            <a:r>
              <a:rPr lang="ja-JP" altLang="en-US" b="1"/>
              <a:t>なし</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760382" y="5502715"/>
            <a:ext cx="84670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あり</a:t>
            </a:r>
            <a:endParaRPr kumimoji="1" lang="ja-JP" altLang="en-US" sz="1000" b="1" dirty="0"/>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002509" y="5761123"/>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のキャラが行う。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8" name="四角形: 角を丸くする 7">
            <a:extLst>
              <a:ext uri="{FF2B5EF4-FFF2-40B4-BE49-F238E27FC236}">
                <a16:creationId xmlns:a16="http://schemas.microsoft.com/office/drawing/2014/main" id="{055434B4-A1B7-49C8-B5BC-C22DB8655F4A}"/>
              </a:ext>
            </a:extLst>
          </p:cNvPr>
          <p:cNvSpPr/>
          <p:nvPr/>
        </p:nvSpPr>
        <p:spPr>
          <a:xfrm>
            <a:off x="5188007" y="4639527"/>
            <a:ext cx="3288325" cy="8256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b="1">
                <a:solidFill>
                  <a:srgbClr val="FF0000"/>
                </a:solidFill>
              </a:rPr>
              <a:t>20200206</a:t>
            </a:r>
            <a:r>
              <a:rPr kumimoji="1" lang="ja-JP" altLang="en-US" sz="1000" b="1">
                <a:solidFill>
                  <a:srgbClr val="FF0000"/>
                </a:solidFill>
              </a:rPr>
              <a:t>追記</a:t>
            </a:r>
            <a:endParaRPr kumimoji="1" lang="en-US" altLang="ja-JP" sz="1000" b="1">
              <a:solidFill>
                <a:srgbClr val="FF0000"/>
              </a:solidFill>
            </a:endParaRPr>
          </a:p>
          <a:p>
            <a:r>
              <a:rPr kumimoji="1" lang="ja-JP" altLang="en-US" sz="1000">
                <a:solidFill>
                  <a:schemeClr val="tx1"/>
                </a:solidFill>
              </a:rPr>
              <a:t>怪獣のやられシーンについては、バトルで発生したエフェクトは消して、専用のエフェクトを使う想定。</a:t>
            </a:r>
            <a:endParaRPr kumimoji="1" lang="en-US" altLang="ja-JP" sz="1000">
              <a:solidFill>
                <a:schemeClr val="tx1"/>
              </a:solidFill>
            </a:endParaRPr>
          </a:p>
        </p:txBody>
      </p:sp>
    </p:spTree>
    <p:extLst>
      <p:ext uri="{BB962C8B-B14F-4D97-AF65-F5344CB8AC3E}">
        <p14:creationId xmlns:p14="http://schemas.microsoft.com/office/powerpoint/2010/main" val="2350638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2064989"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を獲得した際は、前ページの勝利後、下記のカットを追加で再生する。</a:t>
            </a:r>
            <a:endParaRPr lang="en-US" altLang="ja-JP" dirty="0"/>
          </a:p>
        </p:txBody>
      </p:sp>
      <p:grpSp>
        <p:nvGrpSpPr>
          <p:cNvPr id="2" name="グループ化 1">
            <a:extLst>
              <a:ext uri="{FF2B5EF4-FFF2-40B4-BE49-F238E27FC236}">
                <a16:creationId xmlns:a16="http://schemas.microsoft.com/office/drawing/2014/main" id="{211202E2-46EE-49D9-B061-57E8730BA342}"/>
              </a:ext>
            </a:extLst>
          </p:cNvPr>
          <p:cNvGrpSpPr/>
          <p:nvPr/>
        </p:nvGrpSpPr>
        <p:grpSpPr>
          <a:xfrm>
            <a:off x="616038" y="1286664"/>
            <a:ext cx="1854024" cy="3236376"/>
            <a:chOff x="2589076" y="1286664"/>
            <a:chExt cx="1854024" cy="3236376"/>
          </a:xfrm>
        </p:grpSpPr>
        <p:pic>
          <p:nvPicPr>
            <p:cNvPr id="23" name="図 22">
              <a:extLst>
                <a:ext uri="{FF2B5EF4-FFF2-40B4-BE49-F238E27FC236}">
                  <a16:creationId xmlns:a16="http://schemas.microsoft.com/office/drawing/2014/main" id="{26861382-497E-4684-BECA-878099F9945D}"/>
                </a:ext>
              </a:extLst>
            </p:cNvPr>
            <p:cNvPicPr>
              <a:picLocks noChangeAspect="1"/>
            </p:cNvPicPr>
            <p:nvPr/>
          </p:nvPicPr>
          <p:blipFill>
            <a:blip r:embed="rId2"/>
            <a:stretch>
              <a:fillRect/>
            </a:stretch>
          </p:blipFill>
          <p:spPr>
            <a:xfrm>
              <a:off x="2868302" y="1286664"/>
              <a:ext cx="1574798" cy="2794911"/>
            </a:xfrm>
            <a:prstGeom prst="rect">
              <a:avLst/>
            </a:prstGeom>
          </p:spPr>
        </p:pic>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592431"/>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FF17EC-FD6B-431C-BC14-23145F4E9EB4}">
  <ds:schemaRefs>
    <ds:schemaRef ds:uri="http://schemas.microsoft.com/sharepoint/v3/contenttype/forms"/>
  </ds:schemaRefs>
</ds:datastoreItem>
</file>

<file path=customXml/itemProps2.xml><?xml version="1.0" encoding="utf-8"?>
<ds:datastoreItem xmlns:ds="http://schemas.openxmlformats.org/officeDocument/2006/customXml" ds:itemID="{DC1FB9E8-7123-4EB3-8C40-64E3F1E6F14D}">
  <ds:schemaRefs>
    <ds:schemaRef ds:uri="http://purl.org/dc/terms/"/>
    <ds:schemaRef ds:uri="http://schemas.openxmlformats.org/package/2006/metadata/core-properties"/>
    <ds:schemaRef ds:uri="http://schemas.microsoft.com/office/2006/documentManagement/types"/>
    <ds:schemaRef ds:uri="0296febf-2773-4faf-ae76-6dee2362d0db"/>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4898</TotalTime>
  <Words>9902</Words>
  <Application>Microsoft Office PowerPoint</Application>
  <PresentationFormat>画面に合わせる (4:3)</PresentationFormat>
  <Paragraphs>1551</Paragraphs>
  <Slides>55</Slides>
  <Notes>0</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0</vt:i4>
      </vt:variant>
      <vt:variant>
        <vt:lpstr>スライド タイトル</vt:lpstr>
      </vt:variant>
      <vt:variant>
        <vt:i4>55</vt:i4>
      </vt:variant>
    </vt:vector>
  </HeadingPairs>
  <TitlesOfParts>
    <vt:vector size="64" baseType="lpstr">
      <vt:lpstr>GavadonUltraKt</vt:lpstr>
      <vt:lpstr>HGS創英ﾌﾟﾚｾﾞﾝｽEB</vt:lpstr>
      <vt:lpstr>メイリオ</vt:lpstr>
      <vt:lpstr>游ゴシック</vt:lpstr>
      <vt:lpstr>Century Gothic</vt:lpstr>
      <vt:lpstr>Arial Black</vt:lpstr>
      <vt:lpstr>HG明朝E</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241</cp:revision>
  <dcterms:created xsi:type="dcterms:W3CDTF">2019-06-27T02:30:15Z</dcterms:created>
  <dcterms:modified xsi:type="dcterms:W3CDTF">2020-02-17T09:51:16Z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